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</p:sldMasterIdLst>
  <p:notesMasterIdLst>
    <p:notesMasterId r:id="rId1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86" r:id="rId54"/>
    <p:sldId id="387" r:id="rId55"/>
    <p:sldId id="307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38" roundtripDataSignature="AMtx7mjd/a8pvQ4pAcvJWBOCQ0waXzUT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9C9ACF-9155-49AB-8371-59424D300002}">
  <a:tblStyle styleId="{A99C9ACF-9155-49AB-8371-59424D30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239306-28A6-4F05-8597-9A4C77DAA4F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customschemas.google.com/relationships/presentationmetadata" Target="meta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9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1488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5238"/>
            <a:ext cx="327660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98027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318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8012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0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011001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0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53578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0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52156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0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15753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0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340867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0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9963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0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18865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0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8673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1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79910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1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765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69055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1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4115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1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451791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11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498185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1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25268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1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520210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1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6891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11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53358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11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3095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12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5260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12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15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62577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12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885857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12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99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12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03860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12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70594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12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222443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12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95301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12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6055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12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45015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13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68945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7ebfdb0860_1_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00" cy="48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g7ebfdb086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8000" cy="401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709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8890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13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231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210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557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2326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9609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155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997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997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2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4160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0055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4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428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1174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5094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7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262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0732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25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1562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6663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026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2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7992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3856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1786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54315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408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7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32061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3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2079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44604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0794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76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734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12971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01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7403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98969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6874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403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47828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590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0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53796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477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2520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52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7629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5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8209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5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44561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5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1694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5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6136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7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1534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1168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59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99667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6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2701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6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89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50569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6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7353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3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08022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7605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65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41948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6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708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67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87924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6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5662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69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86392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09459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7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173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53155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7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526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7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74670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7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3959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7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35009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7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7657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7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6591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7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5723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7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5502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8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8090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8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8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7028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8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9433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8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45172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8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4279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8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5718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8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0431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8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80541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8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83906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8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8239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9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7652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9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9414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9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1696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9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127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9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48513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9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799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9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2568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9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6117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9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7076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9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2622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0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976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0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93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4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4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5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5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3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5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5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5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5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5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5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5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5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5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5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5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5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5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4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8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zenteam2.github.io/EzenCrowdFunding/gr2_ysh/user/index02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1.png"/><Relationship Id="rId4" Type="http://schemas.openxmlformats.org/officeDocument/2006/relationships/image" Target="../media/image18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zenteam2.github.io/EzenCrowdFunding/gr2_ysh/user/index02.html" TargetMode="Externa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11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ko-KR"/>
              <a:t>CROWD FUNDING</a:t>
            </a:r>
            <a:endParaRPr/>
          </a:p>
        </p:txBody>
      </p:sp>
      <p:sp>
        <p:nvSpPr>
          <p:cNvPr id="128" name="Google Shape;128;p1"/>
          <p:cNvSpPr txBox="1"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2조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권기범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김용승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김현태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유서희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이형준</a:t>
            </a:r>
            <a:endParaRPr/>
          </a:p>
        </p:txBody>
      </p:sp>
      <p:pic>
        <p:nvPicPr>
          <p:cNvPr id="129" name="Google Shape;12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925" y="996462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SNS를 통한 다수로부터 소규모 후원, 투자 모음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48" y="0"/>
            <a:ext cx="1218741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1"/>
          <p:cNvGrpSpPr/>
          <p:nvPr/>
        </p:nvGrpSpPr>
        <p:grpSpPr>
          <a:xfrm>
            <a:off x="739728" y="1293592"/>
            <a:ext cx="11449977" cy="5373908"/>
            <a:chOff x="739728" y="1293592"/>
            <a:chExt cx="11449977" cy="5373908"/>
          </a:xfrm>
        </p:grpSpPr>
        <p:cxnSp>
          <p:nvCxnSpPr>
            <p:cNvPr id="262" name="Google Shape;262;p11"/>
            <p:cNvCxnSpPr>
              <a:stCxn id="263" idx="3"/>
              <a:endCxn id="264" idx="1"/>
            </p:cNvCxnSpPr>
            <p:nvPr/>
          </p:nvCxnSpPr>
          <p:spPr>
            <a:xfrm>
              <a:off x="937091" y="1729697"/>
              <a:ext cx="1165500" cy="513300"/>
            </a:xfrm>
            <a:prstGeom prst="straightConnector1">
              <a:avLst/>
            </a:prstGeom>
            <a:noFill/>
            <a:ln w="19050" cap="flat" cmpd="sng">
              <a:solidFill>
                <a:srgbClr val="C55A1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265" name="Google Shape;265;p11"/>
            <p:cNvGrpSpPr/>
            <p:nvPr/>
          </p:nvGrpSpPr>
          <p:grpSpPr>
            <a:xfrm>
              <a:off x="739728" y="1293592"/>
              <a:ext cx="11449977" cy="5373908"/>
              <a:chOff x="739728" y="1293592"/>
              <a:chExt cx="11449977" cy="5373908"/>
            </a:xfrm>
          </p:grpSpPr>
          <p:pic>
            <p:nvPicPr>
              <p:cNvPr id="266" name="Google Shape;266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7" name="Google Shape;267;p11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로그인 / 회원가입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관심 프로젝트 등록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신고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예치금 결제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1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75" tIns="121875" rIns="121875" bIns="1218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관리자</a:t>
                </a:r>
                <a:endParaRPr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개인정보관리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1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실시간 채팅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4" name="Google Shape;274;p11"/>
              <p:cNvCxnSpPr>
                <a:stCxn id="266" idx="1"/>
                <a:endCxn id="275" idx="3"/>
              </p:cNvCxnSpPr>
              <p:nvPr/>
            </p:nvCxnSpPr>
            <p:spPr>
              <a:xfrm rot="10800000">
                <a:off x="10112013" y="1825172"/>
                <a:ext cx="1055700" cy="1242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76" name="Google Shape;276;p11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게시판 확인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1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메인화면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1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1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결제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1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통계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0" name="Google Shape;280;p11"/>
              <p:cNvCxnSpPr>
                <a:stCxn id="266" idx="1"/>
                <a:endCxn id="277" idx="3"/>
              </p:cNvCxnSpPr>
              <p:nvPr/>
            </p:nvCxnSpPr>
            <p:spPr>
              <a:xfrm flipH="1">
                <a:off x="10112013" y="3067172"/>
                <a:ext cx="1055700" cy="270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81" name="Google Shape;281;p11"/>
              <p:cNvCxnSpPr>
                <a:stCxn id="266" idx="1"/>
                <a:endCxn id="279" idx="3"/>
              </p:cNvCxnSpPr>
              <p:nvPr/>
            </p:nvCxnSpPr>
            <p:spPr>
              <a:xfrm flipH="1">
                <a:off x="10112013" y="3067172"/>
                <a:ext cx="1055700" cy="1026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82" name="Google Shape;282;p11"/>
              <p:cNvCxnSpPr>
                <a:stCxn id="266" idx="1"/>
                <a:endCxn id="278" idx="3"/>
              </p:cNvCxnSpPr>
              <p:nvPr/>
            </p:nvCxnSpPr>
            <p:spPr>
              <a:xfrm rot="10800000">
                <a:off x="10112013" y="2539172"/>
                <a:ext cx="1055700" cy="528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83" name="Google Shape;283;p11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회원관리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4" name="Google Shape;284;p11"/>
              <p:cNvCxnSpPr>
                <a:stCxn id="266" idx="1"/>
                <a:endCxn id="283" idx="3"/>
              </p:cNvCxnSpPr>
              <p:nvPr/>
            </p:nvCxnSpPr>
            <p:spPr>
              <a:xfrm flipH="1">
                <a:off x="10112013" y="3067172"/>
                <a:ext cx="1055700" cy="2426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85" name="Google Shape;285;p11"/>
              <p:cNvCxnSpPr>
                <a:stCxn id="286" idx="3"/>
                <a:endCxn id="268" idx="1"/>
              </p:cNvCxnSpPr>
              <p:nvPr/>
            </p:nvCxnSpPr>
            <p:spPr>
              <a:xfrm rot="10800000" flipH="1">
                <a:off x="937091" y="3181685"/>
                <a:ext cx="1165500" cy="802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7" name="Google Shape;287;p11"/>
              <p:cNvCxnSpPr>
                <a:stCxn id="286" idx="3"/>
                <a:endCxn id="269" idx="1"/>
              </p:cNvCxnSpPr>
              <p:nvPr/>
            </p:nvCxnSpPr>
            <p:spPr>
              <a:xfrm>
                <a:off x="937091" y="3984185"/>
                <a:ext cx="1165500" cy="13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8" name="Google Shape;288;p11"/>
              <p:cNvCxnSpPr>
                <a:stCxn id="286" idx="3"/>
                <a:endCxn id="276" idx="1"/>
              </p:cNvCxnSpPr>
              <p:nvPr/>
            </p:nvCxnSpPr>
            <p:spPr>
              <a:xfrm>
                <a:off x="937091" y="3984185"/>
                <a:ext cx="1165500" cy="597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9" name="Google Shape;289;p11"/>
              <p:cNvCxnSpPr>
                <a:stCxn id="286" idx="3"/>
                <a:endCxn id="270" idx="1"/>
              </p:cNvCxnSpPr>
              <p:nvPr/>
            </p:nvCxnSpPr>
            <p:spPr>
              <a:xfrm>
                <a:off x="937091" y="3984185"/>
                <a:ext cx="1165500" cy="1064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0" name="Google Shape;290;p11"/>
              <p:cNvCxnSpPr>
                <a:stCxn id="286" idx="3"/>
                <a:endCxn id="267" idx="1"/>
              </p:cNvCxnSpPr>
              <p:nvPr/>
            </p:nvCxnSpPr>
            <p:spPr>
              <a:xfrm>
                <a:off x="937091" y="3984185"/>
                <a:ext cx="1165500" cy="1530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1" name="Google Shape;291;p11"/>
              <p:cNvCxnSpPr>
                <a:stCxn id="286" idx="3"/>
                <a:endCxn id="272" idx="1"/>
              </p:cNvCxnSpPr>
              <p:nvPr/>
            </p:nvCxnSpPr>
            <p:spPr>
              <a:xfrm>
                <a:off x="937091" y="3984185"/>
                <a:ext cx="1165500" cy="1997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2" name="Google Shape;292;p11"/>
              <p:cNvCxnSpPr>
                <a:stCxn id="293" idx="1"/>
                <a:endCxn id="276" idx="3"/>
              </p:cNvCxnSpPr>
              <p:nvPr/>
            </p:nvCxnSpPr>
            <p:spPr>
              <a:xfrm rot="10800000">
                <a:off x="4685879" y="4581696"/>
                <a:ext cx="3556500" cy="184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4" name="Google Shape;294;p11"/>
              <p:cNvCxnSpPr>
                <a:stCxn id="278" idx="1"/>
                <a:endCxn id="295" idx="3"/>
              </p:cNvCxnSpPr>
              <p:nvPr/>
            </p:nvCxnSpPr>
            <p:spPr>
              <a:xfrm rot="10800000">
                <a:off x="4685879" y="1765469"/>
                <a:ext cx="3556500" cy="77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6" name="Google Shape;296;p11"/>
              <p:cNvCxnSpPr>
                <a:stCxn id="277" idx="1"/>
                <a:endCxn id="297" idx="3"/>
              </p:cNvCxnSpPr>
              <p:nvPr/>
            </p:nvCxnSpPr>
            <p:spPr>
              <a:xfrm rot="10800000">
                <a:off x="4685879" y="2714992"/>
                <a:ext cx="3556500" cy="622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8" name="Google Shape;298;p11"/>
              <p:cNvCxnSpPr>
                <a:stCxn id="277" idx="1"/>
                <a:endCxn id="268" idx="3"/>
              </p:cNvCxnSpPr>
              <p:nvPr/>
            </p:nvCxnSpPr>
            <p:spPr>
              <a:xfrm rot="10800000">
                <a:off x="4685879" y="3181792"/>
                <a:ext cx="3556500" cy="155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9" name="Google Shape;299;p11"/>
              <p:cNvCxnSpPr>
                <a:stCxn id="283" idx="1"/>
                <a:endCxn id="267" idx="3"/>
              </p:cNvCxnSpPr>
              <p:nvPr/>
            </p:nvCxnSpPr>
            <p:spPr>
              <a:xfrm flipH="1">
                <a:off x="4685879" y="5493780"/>
                <a:ext cx="3556500" cy="2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00" name="Google Shape;300;p11"/>
              <p:cNvCxnSpPr>
                <a:stCxn id="283" idx="1"/>
                <a:endCxn id="272" idx="3"/>
              </p:cNvCxnSpPr>
              <p:nvPr/>
            </p:nvCxnSpPr>
            <p:spPr>
              <a:xfrm flipH="1">
                <a:off x="4685879" y="5493780"/>
                <a:ext cx="3556500" cy="488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64" name="Google Shape;264;p11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의견 교환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1" name="Google Shape;301;p11"/>
              <p:cNvCxnSpPr>
                <a:stCxn id="286" idx="3"/>
                <a:endCxn id="264" idx="1"/>
              </p:cNvCxnSpPr>
              <p:nvPr/>
            </p:nvCxnSpPr>
            <p:spPr>
              <a:xfrm rot="10800000" flipH="1">
                <a:off x="937091" y="2242985"/>
                <a:ext cx="1165500" cy="174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93" name="Google Shape;293;p11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게시판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2" name="Google Shape;302;p11"/>
              <p:cNvCxnSpPr>
                <a:stCxn id="277" idx="1"/>
                <a:endCxn id="303" idx="3"/>
              </p:cNvCxnSpPr>
              <p:nvPr/>
            </p:nvCxnSpPr>
            <p:spPr>
              <a:xfrm rot="10800000">
                <a:off x="4685879" y="1293592"/>
                <a:ext cx="3556500" cy="2043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04" name="Google Shape;304;p11"/>
              <p:cNvCxnSpPr>
                <a:stCxn id="305" idx="2"/>
                <a:endCxn id="273" idx="1"/>
              </p:cNvCxnSpPr>
              <p:nvPr/>
            </p:nvCxnSpPr>
            <p:spPr>
              <a:xfrm rot="-5400000" flipH="1">
                <a:off x="1934028" y="3504545"/>
                <a:ext cx="1816200" cy="4204800"/>
              </a:xfrm>
              <a:prstGeom prst="bentConnector2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06" name="Google Shape;306;p11"/>
              <p:cNvCxnSpPr>
                <a:stCxn id="271" idx="2"/>
                <a:endCxn id="273" idx="3"/>
              </p:cNvCxnSpPr>
              <p:nvPr/>
            </p:nvCxnSpPr>
            <p:spPr>
              <a:xfrm rot="5400000">
                <a:off x="7584505" y="2577806"/>
                <a:ext cx="2633100" cy="5241300"/>
              </a:xfrm>
              <a:prstGeom prst="bentConnector2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grpSp>
        <p:nvGrpSpPr>
          <p:cNvPr id="307" name="Google Shape;307;p11"/>
          <p:cNvGrpSpPr/>
          <p:nvPr/>
        </p:nvGrpSpPr>
        <p:grpSpPr>
          <a:xfrm>
            <a:off x="367552" y="1098410"/>
            <a:ext cx="4318821" cy="3600435"/>
            <a:chOff x="367552" y="1098410"/>
            <a:chExt cx="4318821" cy="3600435"/>
          </a:xfrm>
        </p:grpSpPr>
        <p:pic>
          <p:nvPicPr>
            <p:cNvPr id="286" name="Google Shape;286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11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메이커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등록된 프로젝트 확인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펀딩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등록(투자, 리워드)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투자 수익 분배, 리워드 제공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" name="Google Shape;263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11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서포터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11"/>
            <p:cNvCxnSpPr>
              <a:stCxn id="286" idx="3"/>
              <a:endCxn id="297" idx="1"/>
            </p:cNvCxnSpPr>
            <p:nvPr/>
          </p:nvCxnSpPr>
          <p:spPr>
            <a:xfrm rot="10800000" flipH="1">
              <a:off x="937091" y="2715185"/>
              <a:ext cx="1165500" cy="1269000"/>
            </a:xfrm>
            <a:prstGeom prst="straightConnector1">
              <a:avLst/>
            </a:prstGeom>
            <a:noFill/>
            <a:ln w="19050" cap="flat" cmpd="sng">
              <a:solidFill>
                <a:srgbClr val="5597D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1" name="Google Shape;311;p11"/>
            <p:cNvCxnSpPr>
              <a:stCxn id="286" idx="3"/>
              <a:endCxn id="309" idx="1"/>
            </p:cNvCxnSpPr>
            <p:nvPr/>
          </p:nvCxnSpPr>
          <p:spPr>
            <a:xfrm rot="10800000" flipH="1">
              <a:off x="937091" y="3648485"/>
              <a:ext cx="1165500" cy="3357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2" name="Google Shape;312;p11"/>
            <p:cNvCxnSpPr>
              <a:stCxn id="263" idx="3"/>
              <a:endCxn id="303" idx="1"/>
            </p:cNvCxnSpPr>
            <p:nvPr/>
          </p:nvCxnSpPr>
          <p:spPr>
            <a:xfrm rot="10800000" flipH="1">
              <a:off x="937091" y="1293497"/>
              <a:ext cx="1165500" cy="436200"/>
            </a:xfrm>
            <a:prstGeom prst="straightConnector1">
              <a:avLst/>
            </a:prstGeom>
            <a:noFill/>
            <a:ln w="19050" cap="flat" cmpd="sng">
              <a:solidFill>
                <a:srgbClr val="C55A1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3" name="Google Shape;313;p11"/>
            <p:cNvCxnSpPr>
              <a:stCxn id="263" idx="3"/>
              <a:endCxn id="295" idx="1"/>
            </p:cNvCxnSpPr>
            <p:nvPr/>
          </p:nvCxnSpPr>
          <p:spPr>
            <a:xfrm>
              <a:off x="937091" y="1729697"/>
              <a:ext cx="1165500" cy="36000"/>
            </a:xfrm>
            <a:prstGeom prst="straightConnector1">
              <a:avLst/>
            </a:prstGeom>
            <a:noFill/>
            <a:ln w="19050" cap="flat" cmpd="sng">
              <a:solidFill>
                <a:srgbClr val="C55A1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4" name="Google Shape;314;p11"/>
            <p:cNvCxnSpPr>
              <a:stCxn id="309" idx="3"/>
              <a:endCxn id="295" idx="3"/>
            </p:cNvCxnSpPr>
            <p:nvPr/>
          </p:nvCxnSpPr>
          <p:spPr>
            <a:xfrm rot="10800000" flipH="1">
              <a:off x="4685773" y="1765637"/>
              <a:ext cx="600" cy="1882800"/>
            </a:xfrm>
            <a:prstGeom prst="bentConnector3">
              <a:avLst>
                <a:gd name="adj1" fmla="val 4361543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5" name="Google Shape;315;p11"/>
            <p:cNvCxnSpPr>
              <a:stCxn id="295" idx="1"/>
              <a:endCxn id="286" idx="0"/>
            </p:cNvCxnSpPr>
            <p:nvPr/>
          </p:nvCxnSpPr>
          <p:spPr>
            <a:xfrm flipH="1">
              <a:off x="760073" y="1765565"/>
              <a:ext cx="1342500" cy="19194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316" name="Google Shape;316;p11"/>
          <p:cNvSpPr txBox="1"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4. 주요 기능 소개</a:t>
            </a:r>
            <a:endParaRPr/>
          </a:p>
        </p:txBody>
      </p:sp>
      <p:grpSp>
        <p:nvGrpSpPr>
          <p:cNvPr id="317" name="Google Shape;317;p11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318" name="Google Shape;318;p11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11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23" name="Google Shape;323;p11"/>
            <p:cNvCxnSpPr>
              <a:stCxn id="319" idx="2"/>
            </p:cNvCxnSpPr>
            <p:nvPr/>
          </p:nvCxnSpPr>
          <p:spPr>
            <a:xfrm flipH="1">
              <a:off x="6481674" y="1677414"/>
              <a:ext cx="30300" cy="267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8" name="Google Shape;2438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657"/>
            <a:ext cx="12192000" cy="67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102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102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 cap="flat" cmpd="sng">
            <a:solidFill>
              <a:srgbClr val="3856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102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2" name="Google Shape;2442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988" y="1257805"/>
            <a:ext cx="2581275" cy="518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" name="Google Shape;244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657"/>
            <a:ext cx="12192000" cy="67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03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103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 cap="flat" cmpd="sng">
            <a:solidFill>
              <a:srgbClr val="3856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103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1" name="Google Shape;2451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3271" y="4947031"/>
            <a:ext cx="26289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03271" y="5232781"/>
            <a:ext cx="54387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103"/>
          <p:cNvSpPr/>
          <p:nvPr/>
        </p:nvSpPr>
        <p:spPr>
          <a:xfrm>
            <a:off x="5739897" y="4887558"/>
            <a:ext cx="5567881" cy="154040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103"/>
          <p:cNvSpPr/>
          <p:nvPr/>
        </p:nvSpPr>
        <p:spPr>
          <a:xfrm>
            <a:off x="270992" y="4848126"/>
            <a:ext cx="4726521" cy="136255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5" name="Google Shape;2455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210" y="4901766"/>
            <a:ext cx="4440914" cy="70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210" y="5549124"/>
            <a:ext cx="4559182" cy="6137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p103"/>
          <p:cNvSpPr/>
          <p:nvPr/>
        </p:nvSpPr>
        <p:spPr>
          <a:xfrm>
            <a:off x="3637137" y="4396144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103"/>
          <p:cNvSpPr/>
          <p:nvPr/>
        </p:nvSpPr>
        <p:spPr>
          <a:xfrm flipH="1">
            <a:off x="7638768" y="4432357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3" name="Google Shape;2463;p104"/>
          <p:cNvGraphicFramePr/>
          <p:nvPr/>
        </p:nvGraphicFramePr>
        <p:xfrm>
          <a:off x="131601" y="115758"/>
          <a:ext cx="3313750" cy="9296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User_w_ys_charge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예치금 충전</a:t>
                      </a:r>
                      <a:endParaRPr sz="13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464" name="Google Shape;2464;p104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65" name="Google Shape;2465;p104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66" name="Google Shape;2466;p104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예치금 충전 화면으로 전환</a:t>
                      </a: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467" name="Google Shape;2467;p104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104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104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잔액</a:t>
            </a:r>
            <a:endParaRPr/>
          </a:p>
        </p:txBody>
      </p:sp>
      <p:sp>
        <p:nvSpPr>
          <p:cNvPr id="2470" name="Google Shape;2470;p104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800,000원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104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투자액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104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3,596,500원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104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104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가상 계좌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104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핸드폰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104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카드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7" name="Google Shape;2477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910" y="3620771"/>
            <a:ext cx="4314825" cy="136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2" name="Google Shape;2482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304" y="0"/>
            <a:ext cx="33833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Google Shape;2483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6582" y="2866128"/>
            <a:ext cx="25812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105"/>
          <p:cNvSpPr/>
          <p:nvPr/>
        </p:nvSpPr>
        <p:spPr>
          <a:xfrm rot="10800000">
            <a:off x="7797532" y="3429000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5" name="Google Shape;2485;p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2766" y="2318440"/>
            <a:ext cx="305752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6" name="Google Shape;2486;p105"/>
          <p:cNvSpPr/>
          <p:nvPr/>
        </p:nvSpPr>
        <p:spPr>
          <a:xfrm>
            <a:off x="3650291" y="4423372"/>
            <a:ext cx="1260979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1" name="Google Shape;2491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5117" y="0"/>
            <a:ext cx="33617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Google Shape;2492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5347" y="1636649"/>
            <a:ext cx="2790825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3" name="Google Shape;2493;p106"/>
          <p:cNvSpPr/>
          <p:nvPr/>
        </p:nvSpPr>
        <p:spPr>
          <a:xfrm rot="10800000">
            <a:off x="7516875" y="5022410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4" name="Google Shape;2494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340" y="3141647"/>
            <a:ext cx="29051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106"/>
          <p:cNvSpPr/>
          <p:nvPr/>
        </p:nvSpPr>
        <p:spPr>
          <a:xfrm>
            <a:off x="3806652" y="3917886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0" name="Google Shape;250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01" name="Google Shape;2501;p10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10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이형준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등록 – 투자 펀딩, 리워드 펀딩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User_등록 프로젝트 수정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Admin_등록 신청 프로젝트 검토 및 승인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Admin_카테고리 관리</a:t>
            </a:r>
            <a:endParaRPr sz="2800" b="0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500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3" name="Google Shape;2503;p107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https://ezenteam2.github.io/EzenCrowdFunding/gr2_ysh/user/index02.html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8" name="Google Shape;2508;p108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509" name="Google Shape;2509;p10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10" name="Google Shape;2510;p10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11" name="Google Shape;2511;p108"/>
          <p:cNvGraphicFramePr/>
          <p:nvPr/>
        </p:nvGraphicFramePr>
        <p:xfrm>
          <a:off x="8843382" y="836712"/>
          <a:ext cx="2952325" cy="212636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(프로젝트 제목,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목표 금액,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 진행 기간,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 대표 이미지,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 키워드)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2512" name="Google Shape;2512;p108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3" name="Google Shape;2513;p108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08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10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108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108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108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108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108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프로젝트의 제목을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108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108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 금액을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08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108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프로젝트의 진행 기간을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108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108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 남음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7" name="Google Shape;2527;p108" descr="C:\Users\ezen-033\Desktop\캡처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9465" y="3571165"/>
            <a:ext cx="1770185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108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대표 이미지를 등록해주세요.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108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108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키워드를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108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키워드 입력 후 엔터를 눌러주세요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108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다음단계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108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108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p109" descr="C:\Users\ezen-033\Desktop\화면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712" y="235510"/>
            <a:ext cx="10644188" cy="4984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0" name="Google Shape;2540;p109"/>
          <p:cNvGrpSpPr/>
          <p:nvPr/>
        </p:nvGrpSpPr>
        <p:grpSpPr>
          <a:xfrm>
            <a:off x="188912" y="5219700"/>
            <a:ext cx="11317288" cy="1447800"/>
            <a:chOff x="188912" y="5219700"/>
            <a:chExt cx="11317288" cy="1447800"/>
          </a:xfrm>
        </p:grpSpPr>
        <p:pic>
          <p:nvPicPr>
            <p:cNvPr id="2541" name="Google Shape;2541;p109" descr="C:\Users\ezen-033\Desktop\sql6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8912" y="5219700"/>
              <a:ext cx="11317288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2" name="Google Shape;2542;p109"/>
            <p:cNvSpPr/>
            <p:nvPr/>
          </p:nvSpPr>
          <p:spPr>
            <a:xfrm>
              <a:off x="317500" y="5448300"/>
              <a:ext cx="8382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09"/>
            <p:cNvSpPr/>
            <p:nvPr/>
          </p:nvSpPr>
          <p:spPr>
            <a:xfrm>
              <a:off x="3581400" y="5956300"/>
              <a:ext cx="12954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09"/>
            <p:cNvSpPr/>
            <p:nvPr/>
          </p:nvSpPr>
          <p:spPr>
            <a:xfrm>
              <a:off x="5003800" y="5448300"/>
              <a:ext cx="12954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09"/>
            <p:cNvSpPr/>
            <p:nvPr/>
          </p:nvSpPr>
          <p:spPr>
            <a:xfrm>
              <a:off x="317500" y="5740400"/>
              <a:ext cx="25908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09"/>
            <p:cNvSpPr/>
            <p:nvPr/>
          </p:nvSpPr>
          <p:spPr>
            <a:xfrm>
              <a:off x="3175000" y="5664200"/>
              <a:ext cx="2946400" cy="33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1" name="Google Shape;2551;p11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52" name="Google Shape;2552;p11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53" name="Google Shape;2553;p110"/>
          <p:cNvGraphicFramePr/>
          <p:nvPr/>
        </p:nvGraphicFramePr>
        <p:xfrm>
          <a:off x="8843382" y="836712"/>
          <a:ext cx="2952325" cy="1730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(프로젝트 소개 영상,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이미지,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프로젝트의 스토리)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2554" name="Google Shape;2554;p110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5" name="Google Shape;2555;p110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110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110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110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1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110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110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110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3" name="Google Shape;2563;p110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2564" name="Google Shape;2564;p11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소개 영상과 이미지를 등록해주세요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영상과 이미지를 함께 등록할 경우, 영상이 먼저 보여집니다.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10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동영상 주소를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110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YouTube주소를 입력해주세요</a:t>
              </a:r>
              <a:endParaRPr/>
            </a:p>
          </p:txBody>
        </p:sp>
        <p:sp>
          <p:nvSpPr>
            <p:cNvPr id="2567" name="Google Shape;2567;p110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이미지를 등록해주세요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10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69" name="Google Shape;2569;p110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52398" y="2473179"/>
              <a:ext cx="265437" cy="3016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0" name="Google Shape;2570;p110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1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2" name="Google Shape;2572;p110" descr="C:\Users\ezen-033\Desktop\캡처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90422" y="3452998"/>
              <a:ext cx="825918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3" name="Google Shape;2573;p110" descr="C:\Users\ezen-033\Desktop\캡처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91863" y="3514164"/>
              <a:ext cx="542925" cy="44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4" name="Google Shape;2574;p11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110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스토리를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6" name="Google Shape;2576;p110" descr="C:\Users\ezen-033\Desktop\캡처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08783" y="4653136"/>
              <a:ext cx="2709051" cy="3238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577" name="Google Shape;2577;p110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2" name="Google Shape;2582;p111" descr="C:\Users\ezen-033\Desktop\2페이지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" y="159208"/>
            <a:ext cx="11437938" cy="669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2"/>
          <p:cNvSpPr/>
          <p:nvPr/>
        </p:nvSpPr>
        <p:spPr>
          <a:xfrm>
            <a:off x="757555" y="2982065"/>
            <a:ext cx="105150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데이터 베이스 설계 현황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7" name="Google Shape;2587;p112" descr="C:\Users\ezen-033\Desktop\2페이지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" y="159208"/>
            <a:ext cx="11437938" cy="669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12" descr="C:\Users\ezen-033\Desktop\sql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912" y="1104900"/>
            <a:ext cx="11317288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12"/>
          <p:cNvSpPr/>
          <p:nvPr/>
        </p:nvSpPr>
        <p:spPr>
          <a:xfrm>
            <a:off x="508000" y="1828800"/>
            <a:ext cx="29337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112"/>
          <p:cNvSpPr/>
          <p:nvPr/>
        </p:nvSpPr>
        <p:spPr>
          <a:xfrm>
            <a:off x="195262" y="6016625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1" name="Google Shape;2591;p112" descr="C:\Users\ezen-033\Desktop\sql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492750"/>
            <a:ext cx="116332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112"/>
          <p:cNvSpPr/>
          <p:nvPr/>
        </p:nvSpPr>
        <p:spPr>
          <a:xfrm>
            <a:off x="2374900" y="6003925"/>
            <a:ext cx="21971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112"/>
          <p:cNvSpPr/>
          <p:nvPr/>
        </p:nvSpPr>
        <p:spPr>
          <a:xfrm>
            <a:off x="195262" y="6003925"/>
            <a:ext cx="1874838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8" name="Google Shape;2598;p11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99" name="Google Shape;2599;p11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00" name="Google Shape;2600;p113"/>
          <p:cNvGraphicFramePr/>
          <p:nvPr/>
        </p:nvGraphicFramePr>
        <p:xfrm>
          <a:off x="8843382" y="836712"/>
          <a:ext cx="2952325" cy="1730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(환불 및 교환 정책,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문의 가능한 번호,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문의 이메일)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2601" name="Google Shape;2601;p113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2" name="Google Shape;2602;p113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113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113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113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113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p11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113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113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0" name="Google Shape;2610;p113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2611" name="Google Shape;2611;p113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환불 및 교환 정책을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13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1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13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진행자의 환불 및 교환 정책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13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113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문의 가능한 번호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113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113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문의 이메일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113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13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113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환불 및 교환정책 기본사항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113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다음단계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23" name="Google Shape;2623;p113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8" name="Google Shape;2628;p114" descr="C:\Users\ezen-033\Desktop\2페이지-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411162"/>
            <a:ext cx="7785100" cy="618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14" descr="C:\Users\ezen-033\Desktop\sql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4350" y="411162"/>
            <a:ext cx="9031288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14" descr="C:\Users\ezen-033\Desktop\sql9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575" y="5086350"/>
            <a:ext cx="10917238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114"/>
          <p:cNvSpPr/>
          <p:nvPr/>
        </p:nvSpPr>
        <p:spPr>
          <a:xfrm>
            <a:off x="3924300" y="5838825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6" name="Google Shape;2636;p1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37" name="Google Shape;2637;p1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38" name="Google Shape;2638;p115"/>
          <p:cNvGraphicFramePr/>
          <p:nvPr/>
        </p:nvGraphicFramePr>
        <p:xfrm>
          <a:off x="8843382" y="836712"/>
          <a:ext cx="2952325" cy="252260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(리워드 금액,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제목,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내용,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예상 배송일,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옵션,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제공 가능 수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2639" name="Google Shape;2639;p115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0" name="Google Shape;2640;p115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115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p115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p115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4" name="Google Shape;2644;p115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p115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11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115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8" name="Google Shape;2648;p115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2649" name="Google Shape;2649;p115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리워드를 구성해주세요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15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15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금액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15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리워드제목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1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115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리워드내용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115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115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예상 배송일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8" name="Google Shape;2658;p115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03552" y="4417078"/>
              <a:ext cx="1381496" cy="317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9" name="Google Shape;2659;p115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옵션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11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리워드옵션 추가하기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15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15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초기화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1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15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제공가능 수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15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66" name="Google Shape;2666;p115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1" name="Google Shape;2671;p11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72" name="Google Shape;2672;p11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73" name="Google Shape;2673;p116"/>
          <p:cNvGraphicFramePr/>
          <p:nvPr/>
        </p:nvGraphicFramePr>
        <p:xfrm>
          <a:off x="8843382" y="836712"/>
          <a:ext cx="2952325" cy="1467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(등록된 리워드 미리보기)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2674" name="Google Shape;2674;p116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5" name="Google Shape;2675;p116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116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Google Shape;2677;p116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p116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p116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116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p116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p116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3" name="Google Shape;2683;p116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2684" name="Google Shape;2684;p11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등록된 리워드 미리보기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16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7" name="Google Shape;2687;p116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44888" y="2260994"/>
              <a:ext cx="2232248" cy="2929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8" name="Google Shape;2688;p116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다음단계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89" name="Google Shape;2689;p116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4" name="Google Shape;2694;p117" descr="C:\Users\ezen-033\Desktop\3페이지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475" y="341313"/>
            <a:ext cx="8854109" cy="567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9" name="Google Shape;2699;p118" descr="C:\Users\ezen-033\Desktop\3페이지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50" y="190500"/>
            <a:ext cx="9315450" cy="631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18" descr="C:\Users\ezen-033\Desktop\sql1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5" y="5724419"/>
            <a:ext cx="11315996" cy="8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5" name="Google Shape;2705;p1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06" name="Google Shape;2706;p1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07" name="Google Shape;2707;p119"/>
          <p:cNvGraphicFramePr/>
          <p:nvPr/>
        </p:nvGraphicFramePr>
        <p:xfrm>
          <a:off x="8843382" y="836712"/>
          <a:ext cx="2952325" cy="192824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(거래 은행,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계좌번호,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예금주명,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통장 사본 이미지)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2708" name="Google Shape;2708;p119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9" name="Google Shape;2709;p119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119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119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11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119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119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119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119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7" name="Google Shape;2717;p119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2718" name="Google Shape;2718;p119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 정보를 입력해주세요.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종료 후 입금받으실 계좌를 입력해주세요.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19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거래 은행을 선택해주세요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19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19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계좌번호를 적어주세요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119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예금주명을 적어주세요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19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19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통장 사본 이미지를 올려주세요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27" name="Google Shape;2727;p119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39826" y="4783807"/>
              <a:ext cx="1841166" cy="1257382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2728" name="Google Shape;2728;p119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저장하기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729" name="Google Shape;2729;p119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" name="Google Shape;2734;p120" descr="C:\Users\ezen-033\Desktop\바뀐거.PNG"/>
          <p:cNvPicPr preferRelativeResize="0"/>
          <p:nvPr/>
        </p:nvPicPr>
        <p:blipFill rotWithShape="1">
          <a:blip r:embed="rId3">
            <a:alphaModFix/>
          </a:blip>
          <a:srcRect b="16572"/>
          <a:stretch/>
        </p:blipFill>
        <p:spPr>
          <a:xfrm>
            <a:off x="124562" y="152805"/>
            <a:ext cx="11942876" cy="549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5" name="Google Shape;2735;p120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6" name="Google Shape;2736;p120" descr="C:\Users\ezen-033\Desktop\sql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543" y="800099"/>
            <a:ext cx="10193338" cy="6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1" name="Google Shape;2741;p121" descr="C:\Users\ezen-033\Desktop\바뀐거.PNG"/>
          <p:cNvPicPr preferRelativeResize="0"/>
          <p:nvPr/>
        </p:nvPicPr>
        <p:blipFill rotWithShape="1">
          <a:blip r:embed="rId3">
            <a:alphaModFix/>
          </a:blip>
          <a:srcRect b="17894"/>
          <a:stretch/>
        </p:blipFill>
        <p:spPr>
          <a:xfrm>
            <a:off x="141505" y="113490"/>
            <a:ext cx="11942876" cy="5411821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Google Shape;2742;p12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3" name="Google Shape;2743;p121" descr="C:\Users\ezen-033\Desktop\sql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593" y="1612900"/>
            <a:ext cx="10917238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4" name="Google Shape;2744;p121"/>
          <p:cNvSpPr/>
          <p:nvPr/>
        </p:nvSpPr>
        <p:spPr>
          <a:xfrm>
            <a:off x="195593" y="2616200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121"/>
          <p:cNvSpPr/>
          <p:nvPr/>
        </p:nvSpPr>
        <p:spPr>
          <a:xfrm>
            <a:off x="1663700" y="2628900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121"/>
          <p:cNvSpPr/>
          <p:nvPr/>
        </p:nvSpPr>
        <p:spPr>
          <a:xfrm>
            <a:off x="3111500" y="2641600"/>
            <a:ext cx="14478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3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7591" y="122759"/>
            <a:ext cx="9850001" cy="6574374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1" name="Google Shape;2751;p122" descr="C:\Users\ezen-033\Desktop\EzenCrowdFunding2\gr2_lhj\안드xml\모바일페이지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1650" y="149225"/>
            <a:ext cx="3695700" cy="653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22" descr="C:\Users\ezen-033\Desktop\모바일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838" y="62706"/>
            <a:ext cx="5114925" cy="67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7" name="Google Shape;2757;p123" descr="C:\Users\ezen-033\Desktop\모바일2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838" y="241300"/>
            <a:ext cx="5114925" cy="64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23" descr="C:\Users\ezen-033\Desktop\모바일2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3950" y="76200"/>
            <a:ext cx="5067300" cy="65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3" name="Google Shape;2763;p124" descr="C:\Users\ezen-033\Desktop\EzenCrowdFunding2\gr2_lhj\안드xml\모바일페이지2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2400" y="279400"/>
            <a:ext cx="3657600" cy="647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p124" descr="C:\Users\ezen-033\Desktop\EzenCrowdFunding2\gr2_lhj\안드xml\모바일페이지2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7413" y="279400"/>
            <a:ext cx="3686175" cy="647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9" name="Google Shape;2769;p125" descr="C:\Users\ezen-033\Desktop\EzenCrowdFunding2\gr2_lhj\안드xml\모바일페이지3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88" y="169862"/>
            <a:ext cx="3705225" cy="646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125" descr="C:\Users\ezen-033\Desktop\EzenCrowdFunding2\gr2_lhj\안드xml\모바일페이지3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3713" y="169862"/>
            <a:ext cx="3686175" cy="653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" name="Google Shape;2775;p126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admin_w_hj_edit_category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776" name="Google Shape;2776;p1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77" name="Google Shape;2777;p1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78" name="Google Shape;2778;p126"/>
          <p:cNvGraphicFramePr/>
          <p:nvPr/>
        </p:nvGraphicFramePr>
        <p:xfrm>
          <a:off x="8843382" y="836712"/>
          <a:ext cx="2952325" cy="1730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전체적 레이아웃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카테고리 우선순위에 따라 상품선택 페이지에 보여짐.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카테고리명을 클릭하여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카테고리명 수정.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779" name="Google Shape;2779;p126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p126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126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126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p126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Google Shape;2784;p126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5" name="Google Shape;2785;p126"/>
          <p:cNvCxnSpPr/>
          <p:nvPr/>
        </p:nvCxnSpPr>
        <p:spPr>
          <a:xfrm>
            <a:off x="1020800" y="321297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6" name="Google Shape;2786;p126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우선순위</a:t>
            </a:r>
            <a:endParaRPr/>
          </a:p>
        </p:txBody>
      </p:sp>
      <p:sp>
        <p:nvSpPr>
          <p:cNvPr id="2787" name="Google Shape;2787;p126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카테고리명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8" name="Google Shape;2788;p126"/>
          <p:cNvCxnSpPr/>
          <p:nvPr/>
        </p:nvCxnSpPr>
        <p:spPr>
          <a:xfrm>
            <a:off x="1020800" y="357301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9" name="Google Shape;2789;p126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126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IT, 가전, 테크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12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sp>
        <p:nvSpPr>
          <p:cNvPr id="2792" name="Google Shape;2792;p126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 페이지(카테고리 관리)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126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4" name="Google Shape;2794;p126"/>
          <p:cNvCxnSpPr/>
          <p:nvPr/>
        </p:nvCxnSpPr>
        <p:spPr>
          <a:xfrm>
            <a:off x="1020800" y="357301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5" name="Google Shape;2795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6" name="Google Shape;2796;p126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7" name="Google Shape;2797;p126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패션, 잡화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8" name="Google Shape;2798;p126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799" name="Google Shape;2799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0" name="Google Shape;2800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1" name="Google Shape;2801;p126"/>
          <p:cNvCxnSpPr/>
          <p:nvPr/>
        </p:nvCxnSpPr>
        <p:spPr>
          <a:xfrm>
            <a:off x="1020800" y="429309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2" name="Google Shape;2802;p126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3" name="Google Shape;2803;p126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뷰티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Google Shape;2804;p126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05" name="Google Shape;2805;p126"/>
          <p:cNvCxnSpPr/>
          <p:nvPr/>
        </p:nvCxnSpPr>
        <p:spPr>
          <a:xfrm>
            <a:off x="1020800" y="430106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6" name="Google Shape;2806;p126"/>
          <p:cNvCxnSpPr/>
          <p:nvPr/>
        </p:nvCxnSpPr>
        <p:spPr>
          <a:xfrm>
            <a:off x="1020800" y="430106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7" name="Google Shape;2807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8" name="Google Shape;2808;p126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9" name="Google Shape;2809;p126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푸드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Google Shape;2810;p12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11" name="Google Shape;2811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2" name="Google Shape;2812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3" name="Google Shape;2813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4" name="Google Shape;2814;p126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p126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홈리빙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p126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17" name="Google Shape;2817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8" name="Google Shape;2818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9" name="Google Shape;2819;p126"/>
          <p:cNvCxnSpPr/>
          <p:nvPr/>
        </p:nvCxnSpPr>
        <p:spPr>
          <a:xfrm>
            <a:off x="1020800" y="538118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0" name="Google Shape;2820;p12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Google Shape;2821;p126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여행, 레저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p126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sp>
        <p:nvSpPr>
          <p:cNvPr id="2823" name="Google Shape;2823;p126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8" name="Google Shape;2828;p127" descr="C:\Users\ezen-033\Desktop\카테고리관리수정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950" y="177800"/>
            <a:ext cx="10102850" cy="657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3" name="Google Shape;2833;p128" descr="C:\Users\ezen-033\Desktop\카테고리관리수정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300" y="560389"/>
            <a:ext cx="10448418" cy="330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834" name="Google Shape;2834;p128"/>
          <p:cNvSpPr/>
          <p:nvPr/>
        </p:nvSpPr>
        <p:spPr>
          <a:xfrm>
            <a:off x="622300" y="863600"/>
            <a:ext cx="850900" cy="48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128"/>
          <p:cNvSpPr txBox="1"/>
          <p:nvPr/>
        </p:nvSpPr>
        <p:spPr>
          <a:xfrm>
            <a:off x="5143500" y="897235"/>
            <a:ext cx="54864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추가버튼이 클릭 될 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아래 추가 form의 hidden 속성이 true-false가 번갈아서 바뀜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6" name="Google Shape;2836;p128" descr="C:\Users\ezen-033\Desktop\카테고리관리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329" y="4186238"/>
            <a:ext cx="5124521" cy="95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p129" descr="C:\Users\ezen-033\Desktop\카테고리관리수정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431800"/>
            <a:ext cx="11312804" cy="60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129"/>
          <p:cNvSpPr/>
          <p:nvPr/>
        </p:nvSpPr>
        <p:spPr>
          <a:xfrm>
            <a:off x="330200" y="1533526"/>
            <a:ext cx="3454400" cy="72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3" name="Google Shape;2843;p129" descr="C:\Users\ezen-033\Desktop\카테고리관리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436688"/>
            <a:ext cx="48768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4" name="Google Shape;2844;p129" descr="C:\Users\ezen-033\Desktop\카테고리관리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3813" y="4635056"/>
            <a:ext cx="9285287" cy="20705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129"/>
          <p:cNvSpPr/>
          <p:nvPr/>
        </p:nvSpPr>
        <p:spPr>
          <a:xfrm>
            <a:off x="228600" y="3222626"/>
            <a:ext cx="11414404" cy="72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0" name="Google Shape;2850;p130" descr="C:\Users\ezen-033\Desktop\카테고리관리수정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431800"/>
            <a:ext cx="11312804" cy="6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1" name="Google Shape;2851;p130" descr="C:\Users\ezen-033\Desktop\sql1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" y="245291"/>
            <a:ext cx="11461750" cy="84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2" name="Google Shape;2852;p130" descr="C:\Users\ezen-033\Desktop\sql1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9112" y="2111375"/>
            <a:ext cx="6192838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130" descr="C:\Users\ezen-033\Desktop\sql13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8975" y="5068888"/>
            <a:ext cx="8707438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7ebfdb0860_1_0"/>
          <p:cNvSpPr txBox="1">
            <a:spLocks noGrp="1"/>
          </p:cNvSpPr>
          <p:nvPr>
            <p:ph type="title"/>
          </p:nvPr>
        </p:nvSpPr>
        <p:spPr>
          <a:xfrm>
            <a:off x="592545" y="360480"/>
            <a:ext cx="109815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ko-KR"/>
              <a:t>피드백, 개선사항 및 다음 발표 목표</a:t>
            </a:r>
            <a:endParaRPr/>
          </a:p>
        </p:txBody>
      </p:sp>
      <p:sp>
        <p:nvSpPr>
          <p:cNvPr id="2859" name="Google Shape;2859;g7ebfdb0860_1_0"/>
          <p:cNvSpPr txBox="1">
            <a:spLocks noGrp="1"/>
          </p:cNvSpPr>
          <p:nvPr>
            <p:ph type="subTitle" idx="1"/>
          </p:nvPr>
        </p:nvSpPr>
        <p:spPr>
          <a:xfrm>
            <a:off x="660275" y="1286895"/>
            <a:ext cx="10972500" cy="5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처음 계획보다 밀리는 일이 많았음</a:t>
            </a:r>
            <a:endParaRPr sz="3000"/>
          </a:p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스타일 통일 및 정교화 작업이 생각보다 쉽지 않았음</a:t>
            </a:r>
            <a:endParaRPr sz="3000"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 u="sng"/>
              <a:t>벤치마킹 할 웹 페이지</a:t>
            </a:r>
            <a:r>
              <a:rPr lang="ko-KR"/>
              <a:t>를 하나 정할것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구체적으로 완성이라고 할 만한 목표를 정하여 기간 내에 끝낼 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벤치마킹 할 웹 페이지를 참조하여 스타일에 통일성 및 정교화 향상</a:t>
            </a:r>
            <a:endParaRPr/>
          </a:p>
          <a:p>
            <a:pPr marL="685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동안에는 커뮤니케이션이 좀 더 필요할 듯</a:t>
            </a:r>
            <a:endParaRPr/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중간 중간 필요한 웹 페이지 및 기능들이 자꾸 발견 됨  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기능 정의 및 요구사항 정의서 작성 단계에서 </a:t>
            </a:r>
            <a:r>
              <a:rPr lang="ko-KR" u="sng"/>
              <a:t>더욱 세밀한 기능들까지 정의할 것</a:t>
            </a:r>
            <a:endParaRPr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5"/>
          <p:cNvSpPr/>
          <p:nvPr/>
        </p:nvSpPr>
        <p:spPr>
          <a:xfrm>
            <a:off x="838080" y="2467990"/>
            <a:ext cx="105150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4" name="Google Shape;2864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5" name="Google Shape;2865;p13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YOU!</a:t>
            </a:r>
            <a:endParaRPr sz="10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6" name="Google Shape;2866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13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https://ezenteam2.github.io/EzenCrowdFunding/gr2_ysh/user/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index_link_byHT.html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6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6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김현태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카테고리 메뉴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카테고리 메인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상세 페이지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Admin_프로젝트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Admin_프로젝트 신고 페이지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Admin_통계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" name="Google Shape;357;p1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58" name="Google Shape;358;p1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9" name="Google Shape;359;p1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60" name="Google Shape;360;p17"/>
          <p:cNvGraphicFramePr/>
          <p:nvPr/>
        </p:nvGraphicFramePr>
        <p:xfrm>
          <a:off x="8509686" y="1289960"/>
          <a:ext cx="3532000" cy="5505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2차 세부 구분 셀렉트 박스에서 선택된 내용에 해당하는 프로젝트들을 주 화면에 호출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361" name="Google Shape;361;p17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362" name="Google Shape;362;p17"/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363" name="Google Shape;363;p17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4" name="Google Shape;364;p17"/>
              <p:cNvCxnSpPr/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65" name="Google Shape;365;p17"/>
              <p:cNvSpPr/>
              <p:nvPr/>
            </p:nvSpPr>
            <p:spPr>
              <a:xfrm rot="-552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가전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여행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푸드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7"/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뷰티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 w="25400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패션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가구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4" name="Google Shape;374;p17"/>
              <p:cNvCxnSpPr/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5" name="Google Shape;375;p17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8" name="Google Shape;378;p1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베스트 프로젝트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7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1" name="Google Shape;381;p17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투자 금액순</a:t>
            </a:r>
            <a:endParaRPr sz="1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7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17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4" name="Google Shape;384;p17"/>
          <p:cNvGraphicFramePr/>
          <p:nvPr/>
        </p:nvGraphicFramePr>
        <p:xfrm>
          <a:off x="3394333" y="3460615"/>
          <a:ext cx="5001050" cy="23876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85" name="Google Shape;385;p17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7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18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392" name="Google Shape;392;p18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93" name="Google Shape;393;p18"/>
            <p:cNvCxnSpPr/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4" name="Google Shape;394;p18"/>
            <p:cNvSpPr/>
            <p:nvPr/>
          </p:nvSpPr>
          <p:spPr>
            <a:xfrm rot="-552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여행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푸드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뷰티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 w="25400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패션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가구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" name="Google Shape;403;p18"/>
            <p:cNvCxnSpPr/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4" name="Google Shape;404;p18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07" name="Google Shape;407;p18"/>
          <p:cNvGraphicFramePr/>
          <p:nvPr/>
        </p:nvGraphicFramePr>
        <p:xfrm>
          <a:off x="8509686" y="1289960"/>
          <a:ext cx="3532000" cy="5505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2차 세부 구분 셀렉트 박스에서 선택된 내용에 해당하는 프로젝트들을 주 화면에 호출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08" name="Google Shape;408;p18"/>
          <p:cNvGrpSpPr/>
          <p:nvPr/>
        </p:nvGrpSpPr>
        <p:grpSpPr>
          <a:xfrm>
            <a:off x="114069" y="1192116"/>
            <a:ext cx="12025074" cy="5509598"/>
            <a:chOff x="68978" y="1165359"/>
            <a:chExt cx="12025074" cy="5509598"/>
          </a:xfrm>
        </p:grpSpPr>
        <p:grpSp>
          <p:nvGrpSpPr>
            <p:cNvPr id="409" name="Google Shape;409;p18"/>
            <p:cNvGrpSpPr/>
            <p:nvPr/>
          </p:nvGrpSpPr>
          <p:grpSpPr>
            <a:xfrm>
              <a:off x="68978" y="1165359"/>
              <a:ext cx="12025074" cy="5509598"/>
              <a:chOff x="68978" y="1165359"/>
              <a:chExt cx="12025074" cy="5509598"/>
            </a:xfrm>
          </p:grpSpPr>
          <p:pic>
            <p:nvPicPr>
              <p:cNvPr id="410" name="Google Shape;410;p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8978" y="1165359"/>
                <a:ext cx="12025074" cy="49475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1" name="Google Shape;411;p18"/>
              <p:cNvSpPr/>
              <p:nvPr/>
            </p:nvSpPr>
            <p:spPr>
              <a:xfrm>
                <a:off x="331996" y="2794107"/>
                <a:ext cx="11377403" cy="3880850"/>
              </a:xfrm>
              <a:prstGeom prst="rect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2" name="Google Shape;412;p18"/>
            <p:cNvSpPr/>
            <p:nvPr/>
          </p:nvSpPr>
          <p:spPr>
            <a:xfrm>
              <a:off x="565963" y="4307290"/>
              <a:ext cx="10973996" cy="2197682"/>
            </a:xfrm>
            <a:prstGeom prst="rect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13" name="Google Shape;413;p1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14" name="Google Shape;414;p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15" name="Google Shape;415;p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16" name="Google Shape;416;p18"/>
          <p:cNvGrpSpPr/>
          <p:nvPr/>
        </p:nvGrpSpPr>
        <p:grpSpPr>
          <a:xfrm>
            <a:off x="3731986" y="1930510"/>
            <a:ext cx="8181674" cy="2376867"/>
            <a:chOff x="3664250" y="1930510"/>
            <a:chExt cx="8181674" cy="2376867"/>
          </a:xfrm>
        </p:grpSpPr>
        <p:pic>
          <p:nvPicPr>
            <p:cNvPr id="417" name="Google Shape;417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68850" y="1930510"/>
              <a:ext cx="5419725" cy="12192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418" name="Google Shape;418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68850" y="3317813"/>
              <a:ext cx="7077074" cy="83214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419" name="Google Shape;419;p18"/>
            <p:cNvCxnSpPr>
              <a:stCxn id="417" idx="1"/>
            </p:cNvCxnSpPr>
            <p:nvPr/>
          </p:nvCxnSpPr>
          <p:spPr>
            <a:xfrm flipH="1">
              <a:off x="3664250" y="2540110"/>
              <a:ext cx="1104600" cy="7776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420" name="Google Shape;420;p18"/>
            <p:cNvCxnSpPr>
              <a:stCxn id="418" idx="1"/>
            </p:cNvCxnSpPr>
            <p:nvPr/>
          </p:nvCxnSpPr>
          <p:spPr>
            <a:xfrm rot="10800000">
              <a:off x="3872450" y="3639083"/>
              <a:ext cx="896400" cy="948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21" name="Google Shape;421;p18"/>
            <p:cNvSpPr/>
            <p:nvPr/>
          </p:nvSpPr>
          <p:spPr>
            <a:xfrm>
              <a:off x="7658100" y="2447789"/>
              <a:ext cx="1254406" cy="466688"/>
            </a:xfrm>
            <a:prstGeom prst="rect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2" name="Google Shape;422;p18"/>
            <p:cNvCxnSpPr>
              <a:stCxn id="421" idx="2"/>
            </p:cNvCxnSpPr>
            <p:nvPr/>
          </p:nvCxnSpPr>
          <p:spPr>
            <a:xfrm flipH="1">
              <a:off x="7083803" y="2914477"/>
              <a:ext cx="1201500" cy="1392900"/>
            </a:xfrm>
            <a:prstGeom prst="straightConnector1">
              <a:avLst/>
            </a:prstGeom>
            <a:noFill/>
            <a:ln w="57150" cap="flat" cmpd="sng">
              <a:solidFill>
                <a:srgbClr val="5597D3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p1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28" name="Google Shape;428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29" name="Google Shape;429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30" name="Google Shape;430;p19"/>
          <p:cNvGraphicFramePr/>
          <p:nvPr/>
        </p:nvGraphicFramePr>
        <p:xfrm>
          <a:off x="8509686" y="1289960"/>
          <a:ext cx="3532000" cy="5505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2차 세부 구분 셀렉트 박스에서 선택된 내용에 해당하는 프로젝트들을 주 화면에 호출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31" name="Google Shape;431;p19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432" name="Google Shape;432;p19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33" name="Google Shape;433;p19"/>
            <p:cNvCxnSpPr/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4" name="Google Shape;434;p19"/>
            <p:cNvSpPr/>
            <p:nvPr/>
          </p:nvSpPr>
          <p:spPr>
            <a:xfrm rot="-552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여행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푸드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뷰티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 w="25400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패션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가구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" name="Google Shape;443;p19"/>
            <p:cNvCxnSpPr/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4" name="Google Shape;444;p19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47" name="Google Shape;44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78" y="1165359"/>
            <a:ext cx="12025074" cy="494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2262" y="2214244"/>
            <a:ext cx="7858125" cy="3067050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449" name="Google Shape;449;p19"/>
          <p:cNvCxnSpPr>
            <a:stCxn id="448" idx="1"/>
          </p:cNvCxnSpPr>
          <p:nvPr/>
        </p:nvCxnSpPr>
        <p:spPr>
          <a:xfrm rot="10800000">
            <a:off x="2997762" y="3532669"/>
            <a:ext cx="934500" cy="2151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0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 sz="1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5" name="Google Shape;455;p2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56" name="Google Shape;456;p2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57" name="Google Shape;457;p2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58" name="Google Shape;458;p20"/>
          <p:cNvGraphicFramePr/>
          <p:nvPr/>
        </p:nvGraphicFramePr>
        <p:xfrm>
          <a:off x="8509686" y="1289960"/>
          <a:ext cx="3532000" cy="5322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user_w_ht_category_menu의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카테고리 및 펀딩률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주황색 선은 100분위 표시에 맞게 길이 변동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459" name="Google Shape;459;p20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460" name="Google Shape;460;p20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1" name="Google Shape;461;p20"/>
            <p:cNvCxnSpPr/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" name="Google Shape;462;p20"/>
            <p:cNvCxnSpPr/>
            <p:nvPr/>
          </p:nvCxnSpPr>
          <p:spPr>
            <a:xfrm>
              <a:off x="761859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3" name="Google Shape;463;p20"/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4" name="Google Shape;464;p20"/>
            <p:cNvCxnSpPr/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465" name="Google Shape;465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20"/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8" name="Google Shape;468;p20"/>
            <p:cNvCxnSpPr/>
            <p:nvPr/>
          </p:nvCxnSpPr>
          <p:spPr>
            <a:xfrm>
              <a:off x="3095484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9" name="Google Shape;469;p20"/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70" name="Google Shape;470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20"/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3" name="Google Shape;473;p20"/>
            <p:cNvCxnSpPr/>
            <p:nvPr/>
          </p:nvCxnSpPr>
          <p:spPr>
            <a:xfrm>
              <a:off x="5410059" y="3676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4" name="Google Shape;474;p20"/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75" name="Google Shape;475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20"/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8" name="Google Shape;478;p20"/>
            <p:cNvCxnSpPr/>
            <p:nvPr/>
          </p:nvCxnSpPr>
          <p:spPr>
            <a:xfrm>
              <a:off x="771384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9" name="Google Shape;479;p20"/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80" name="Google Shape;480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20"/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83" name="Google Shape;483;p20"/>
            <p:cNvCxnSpPr/>
            <p:nvPr/>
          </p:nvCxnSpPr>
          <p:spPr>
            <a:xfrm>
              <a:off x="3105009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4" name="Google Shape;484;p20"/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85" name="Google Shape;485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20"/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88" name="Google Shape;488;p20"/>
            <p:cNvCxnSpPr/>
            <p:nvPr/>
          </p:nvCxnSpPr>
          <p:spPr>
            <a:xfrm>
              <a:off x="5419584" y="633412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9" name="Google Shape;489;p20"/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90" name="Google Shape;490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20"/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7" name="Google Shape;497;p20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가전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 sz="1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3" name="Google Shape;503;p2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04" name="Google Shape;504;p2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05" name="Google Shape;505;p2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06" name="Google Shape;506;p21"/>
          <p:cNvGraphicFramePr/>
          <p:nvPr/>
        </p:nvGraphicFramePr>
        <p:xfrm>
          <a:off x="8509686" y="1289960"/>
          <a:ext cx="3532000" cy="5322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user_w_ht_category_menu의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카테고리 및 펀딩률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주황색 선은 100분위 표시에 맞게 길이 변동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507" name="Google Shape;507;p21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508" name="Google Shape;508;p2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09" name="Google Shape;509;p21"/>
            <p:cNvCxnSpPr/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0" name="Google Shape;510;p21"/>
            <p:cNvCxnSpPr/>
            <p:nvPr/>
          </p:nvCxnSpPr>
          <p:spPr>
            <a:xfrm>
              <a:off x="761859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11" name="Google Shape;511;p21"/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12" name="Google Shape;512;p21"/>
            <p:cNvCxnSpPr/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13" name="Google Shape;513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21"/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16" name="Google Shape;516;p21"/>
            <p:cNvCxnSpPr/>
            <p:nvPr/>
          </p:nvCxnSpPr>
          <p:spPr>
            <a:xfrm>
              <a:off x="3095484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17" name="Google Shape;517;p21"/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8" name="Google Shape;518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21"/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1" name="Google Shape;521;p21"/>
            <p:cNvCxnSpPr/>
            <p:nvPr/>
          </p:nvCxnSpPr>
          <p:spPr>
            <a:xfrm>
              <a:off x="5410059" y="3676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22" name="Google Shape;522;p21"/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23" name="Google Shape;523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1"/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6" name="Google Shape;526;p21"/>
            <p:cNvCxnSpPr/>
            <p:nvPr/>
          </p:nvCxnSpPr>
          <p:spPr>
            <a:xfrm>
              <a:off x="771384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27" name="Google Shape;527;p21"/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28" name="Google Shape;528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21"/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1" name="Google Shape;531;p21"/>
            <p:cNvCxnSpPr/>
            <p:nvPr/>
          </p:nvCxnSpPr>
          <p:spPr>
            <a:xfrm>
              <a:off x="3105009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2" name="Google Shape;532;p21"/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33" name="Google Shape;533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21"/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6" name="Google Shape;536;p21"/>
            <p:cNvCxnSpPr/>
            <p:nvPr/>
          </p:nvCxnSpPr>
          <p:spPr>
            <a:xfrm>
              <a:off x="5419584" y="633412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7" name="Google Shape;537;p21"/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38" name="Google Shape;538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21"/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1" name="Google Shape;541;p21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가전</a:t>
            </a:r>
            <a:endParaRPr/>
          </a:p>
        </p:txBody>
      </p:sp>
      <p:pic>
        <p:nvPicPr>
          <p:cNvPr id="542" name="Google Shape;54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1"/>
          <p:cNvSpPr/>
          <p:nvPr/>
        </p:nvSpPr>
        <p:spPr>
          <a:xfrm>
            <a:off x="397933" y="2751667"/>
            <a:ext cx="8746067" cy="4045948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1"/>
          <p:cNvSpPr/>
          <p:nvPr/>
        </p:nvSpPr>
        <p:spPr>
          <a:xfrm>
            <a:off x="635001" y="2912533"/>
            <a:ext cx="8305800" cy="26670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6521" y="123716"/>
            <a:ext cx="8201025" cy="3152775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546" name="Google Shape;546;p21"/>
          <p:cNvCxnSpPr>
            <a:stCxn id="545" idx="1"/>
          </p:cNvCxnSpPr>
          <p:nvPr/>
        </p:nvCxnSpPr>
        <p:spPr>
          <a:xfrm flipH="1">
            <a:off x="1223521" y="1700104"/>
            <a:ext cx="2553000" cy="1429200"/>
          </a:xfrm>
          <a:prstGeom prst="straightConnector1">
            <a:avLst/>
          </a:prstGeom>
          <a:noFill/>
          <a:ln w="57150" cap="flat" cmpd="sng">
            <a:solidFill>
              <a:srgbClr val="5597D3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514440" marR="0" lvl="0" indent="-5137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이유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흐름도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 사항 분석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소개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베이스 설계 현황 소개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</a:t>
            </a: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SQL 작성 소개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2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52" name="Google Shape;552;p2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53" name="Google Shape;553;p2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54" name="Google Shape;554;p22"/>
          <p:cNvGraphicFramePr/>
          <p:nvPr/>
        </p:nvGraphicFramePr>
        <p:xfrm>
          <a:off x="8509686" y="1289958"/>
          <a:ext cx="3532000" cy="5234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user_m_ht_category_menu의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및 달성 투자율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555" name="Google Shape;555;p22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556" name="Google Shape;556;p22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557" name="Google Shape;557;p22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59" name="Google Shape;559;p22"/>
              <p:cNvCxnSpPr/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60" name="Google Shape;560;p22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61" name="Google Shape;561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62" name="Google Shape;562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63" name="Google Shape;563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4" name="Google Shape;564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5" name="Google Shape;565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566" name="Google Shape;566;p22"/>
              <p:cNvCxnSpPr/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67" name="Google Shape;567;p22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68" name="Google Shape;568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69" name="Google Shape;569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0" name="Google Shape;570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1" name="Google Shape;571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2" name="Google Shape;572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73" name="Google Shape;573;p22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74" name="Google Shape;574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75" name="Google Shape;575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6" name="Google Shape;576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7" name="Google Shape;577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8" name="Google Shape;578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79" name="Google Shape;579;p22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80" name="Google Shape;580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81" name="Google Shape;581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82" name="Google Shape;582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3" name="Google Shape;583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84" name="Google Shape;584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85" name="Google Shape;585;p22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86" name="Google Shape;586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87" name="Google Shape;587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88" name="Google Shape;588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9" name="Google Shape;589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0" name="Google Shape;590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91" name="Google Shape;591;p22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92" name="Google Shape;592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93" name="Google Shape;593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94" name="Google Shape;594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5" name="Google Shape;595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6" name="Google Shape;596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597" name="Google Shape;597;p22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6" name="Google Shape;606;p2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07" name="Google Shape;607;p2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08" name="Google Shape;608;p2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09" name="Google Shape;609;p23"/>
          <p:cNvGraphicFramePr/>
          <p:nvPr/>
        </p:nvGraphicFramePr>
        <p:xfrm>
          <a:off x="8509686" y="1289958"/>
          <a:ext cx="3532000" cy="5234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user_m_ht_category_menu의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및 달성 투자율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10" name="Google Shape;610;p23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611" name="Google Shape;611;p2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612" name="Google Shape;612;p23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3" name="Google Shape;613;p23"/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614" name="Google Shape;614;p23"/>
              <p:cNvCxnSpPr/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15" name="Google Shape;615;p23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6" name="Google Shape;616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17" name="Google Shape;617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18" name="Google Shape;618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19" name="Google Shape;619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0" name="Google Shape;620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621" name="Google Shape;621;p23"/>
              <p:cNvCxnSpPr/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22" name="Google Shape;622;p23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23" name="Google Shape;623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24" name="Google Shape;624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25" name="Google Shape;625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6" name="Google Shape;626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7" name="Google Shape;627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28" name="Google Shape;628;p23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29" name="Google Shape;629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30" name="Google Shape;630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1" name="Google Shape;631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2" name="Google Shape;632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33" name="Google Shape;633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34" name="Google Shape;634;p23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35" name="Google Shape;635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36" name="Google Shape;636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7" name="Google Shape;637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8" name="Google Shape;638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39" name="Google Shape;639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0" name="Google Shape;640;p2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41" name="Google Shape;641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42" name="Google Shape;642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43" name="Google Shape;643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4" name="Google Shape;644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5" name="Google Shape;645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6" name="Google Shape;646;p23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47" name="Google Shape;647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48" name="Google Shape;648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49" name="Google Shape;649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50" name="Google Shape;650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1" name="Google Shape;651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652" name="Google Shape;652;p23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/>
            </a:p>
          </p:txBody>
        </p:sp>
      </p:grpSp>
      <p:pic>
        <p:nvPicPr>
          <p:cNvPr id="654" name="Google Shape;65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3"/>
          <p:cNvSpPr/>
          <p:nvPr/>
        </p:nvSpPr>
        <p:spPr>
          <a:xfrm>
            <a:off x="2359506" y="1272885"/>
            <a:ext cx="3628339" cy="551594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3"/>
          <p:cNvSpPr/>
          <p:nvPr/>
        </p:nvSpPr>
        <p:spPr>
          <a:xfrm>
            <a:off x="2415944" y="1359838"/>
            <a:ext cx="3489712" cy="419801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3"/>
          <p:cNvSpPr/>
          <p:nvPr/>
        </p:nvSpPr>
        <p:spPr>
          <a:xfrm>
            <a:off x="2420864" y="1777702"/>
            <a:ext cx="3489712" cy="894172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3"/>
          <p:cNvSpPr/>
          <p:nvPr/>
        </p:nvSpPr>
        <p:spPr>
          <a:xfrm>
            <a:off x="2472076" y="1842060"/>
            <a:ext cx="100137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3"/>
          <p:cNvSpPr/>
          <p:nvPr/>
        </p:nvSpPr>
        <p:spPr>
          <a:xfrm>
            <a:off x="3470091" y="1842060"/>
            <a:ext cx="238143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3530416" y="1899211"/>
            <a:ext cx="2254983" cy="361390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3530141" y="2260600"/>
            <a:ext cx="2254983" cy="301625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/>
          <p:nvPr/>
        </p:nvSpPr>
        <p:spPr>
          <a:xfrm>
            <a:off x="2420864" y="2684482"/>
            <a:ext cx="3489712" cy="894172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3"/>
          <p:cNvSpPr/>
          <p:nvPr/>
        </p:nvSpPr>
        <p:spPr>
          <a:xfrm>
            <a:off x="3470091" y="2748840"/>
            <a:ext cx="238143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3"/>
          <p:cNvSpPr/>
          <p:nvPr/>
        </p:nvSpPr>
        <p:spPr>
          <a:xfrm>
            <a:off x="3530416" y="2805991"/>
            <a:ext cx="2254983" cy="361390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3"/>
          <p:cNvSpPr/>
          <p:nvPr/>
        </p:nvSpPr>
        <p:spPr>
          <a:xfrm>
            <a:off x="3530141" y="3167380"/>
            <a:ext cx="2254983" cy="301625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3"/>
          <p:cNvSpPr/>
          <p:nvPr/>
        </p:nvSpPr>
        <p:spPr>
          <a:xfrm>
            <a:off x="2422437" y="3591559"/>
            <a:ext cx="3489712" cy="894172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3"/>
          <p:cNvSpPr/>
          <p:nvPr/>
        </p:nvSpPr>
        <p:spPr>
          <a:xfrm>
            <a:off x="3471664" y="3655917"/>
            <a:ext cx="238143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3"/>
          <p:cNvSpPr/>
          <p:nvPr/>
        </p:nvSpPr>
        <p:spPr>
          <a:xfrm>
            <a:off x="3531989" y="3713068"/>
            <a:ext cx="2254983" cy="361390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23"/>
          <p:cNvSpPr/>
          <p:nvPr/>
        </p:nvSpPr>
        <p:spPr>
          <a:xfrm>
            <a:off x="3531714" y="4074457"/>
            <a:ext cx="2254983" cy="301625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3"/>
          <p:cNvSpPr/>
          <p:nvPr/>
        </p:nvSpPr>
        <p:spPr>
          <a:xfrm>
            <a:off x="2472076" y="2748840"/>
            <a:ext cx="100137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3"/>
          <p:cNvSpPr/>
          <p:nvPr/>
        </p:nvSpPr>
        <p:spPr>
          <a:xfrm>
            <a:off x="2472076" y="3655620"/>
            <a:ext cx="100137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6" name="Google Shape;676;p24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77" name="Google Shape;677;p24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78" name="Google Shape;678;p24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79" name="Google Shape;679;p24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80" name="Google Shape;680;p24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81" name="Google Shape;681;p24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2" name="Google Shape;682;p24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3" name="Google Shape;683;p24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4" name="Google Shape;684;p24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85" name="Google Shape;685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24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8" name="Google Shape;688;p24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9" name="Google Shape;689;p24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90" name="Google Shape;690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24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3" name="Google Shape;693;p24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4" name="Google Shape;694;p24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95" name="Google Shape;695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24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8" name="Google Shape;698;p24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9" name="Google Shape;699;p24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0" name="Google Shape;700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p24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03" name="Google Shape;703;p24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4" name="Google Shape;704;p24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5" name="Google Shape;705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Google Shape;706;p24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08" name="Google Shape;708;p24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9" name="Google Shape;709;p24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10" name="Google Shape;710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" name="Google Shape;711;p24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6" name="Google Shape;716;p24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17" name="Google Shape;717;p24"/>
          <p:cNvGraphicFramePr/>
          <p:nvPr/>
        </p:nvGraphicFramePr>
        <p:xfrm>
          <a:off x="133708" y="2518084"/>
          <a:ext cx="5001050" cy="23876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18" name="Google Shape;718;p24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Google Shape;723;p2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24" name="Google Shape;724;p2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25" name="Google Shape;725;p2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26" name="Google Shape;726;p25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27" name="Google Shape;727;p25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728" name="Google Shape;728;p25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29" name="Google Shape;729;p25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0" name="Google Shape;730;p25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1" name="Google Shape;731;p25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32" name="Google Shape;732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25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35" name="Google Shape;735;p25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6" name="Google Shape;736;p25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37" name="Google Shape;737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25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0" name="Google Shape;740;p25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1" name="Google Shape;741;p25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42" name="Google Shape;742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25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5" name="Google Shape;745;p25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6" name="Google Shape;746;p25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47" name="Google Shape;747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25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50" name="Google Shape;750;p25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51" name="Google Shape;751;p25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2" name="Google Shape;752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25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55" name="Google Shape;755;p25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56" name="Google Shape;756;p25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7" name="Google Shape;757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25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2" name="Google Shape;76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5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5538" y="514332"/>
            <a:ext cx="5145996" cy="1970637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65" name="Google Shape;765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25154" y="514332"/>
            <a:ext cx="3177116" cy="2800879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66" name="Google Shape;766;p25"/>
          <p:cNvSpPr/>
          <p:nvPr/>
        </p:nvSpPr>
        <p:spPr>
          <a:xfrm rot="-5400000">
            <a:off x="6514382" y="3777690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67" name="Google Shape;767;p25"/>
          <p:cNvGraphicFramePr/>
          <p:nvPr/>
        </p:nvGraphicFramePr>
        <p:xfrm>
          <a:off x="735053" y="367894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68" name="Google Shape;768;p25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p25"/>
          <p:cNvCxnSpPr>
            <a:endCxn id="763" idx="0"/>
          </p:cNvCxnSpPr>
          <p:nvPr/>
        </p:nvCxnSpPr>
        <p:spPr>
          <a:xfrm>
            <a:off x="7030671" y="2485028"/>
            <a:ext cx="2239500" cy="140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70" name="Google Shape;770;p25"/>
          <p:cNvCxnSpPr>
            <a:endCxn id="763" idx="0"/>
          </p:cNvCxnSpPr>
          <p:nvPr/>
        </p:nvCxnSpPr>
        <p:spPr>
          <a:xfrm>
            <a:off x="9270171" y="3315128"/>
            <a:ext cx="0" cy="573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5" name="Google Shape;775;p26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76" name="Google Shape;776;p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77" name="Google Shape;777;p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78" name="Google Shape;778;p26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79" name="Google Shape;779;p2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780" name="Google Shape;780;p26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81" name="Google Shape;781;p26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26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3" name="Google Shape;783;p26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84" name="Google Shape;784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26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87" name="Google Shape;787;p26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8" name="Google Shape;788;p26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89" name="Google Shape;789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p26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2" name="Google Shape;792;p26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3" name="Google Shape;793;p26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94" name="Google Shape;794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26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7" name="Google Shape;797;p26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8" name="Google Shape;798;p26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99" name="Google Shape;799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0" name="Google Shape;800;p26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02" name="Google Shape;802;p26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3" name="Google Shape;803;p26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4" name="Google Shape;804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26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07" name="Google Shape;807;p26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8" name="Google Shape;808;p26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9" name="Google Shape;809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26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4" name="Google Shape;81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6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26"/>
          <p:cNvSpPr/>
          <p:nvPr/>
        </p:nvSpPr>
        <p:spPr>
          <a:xfrm rot="-3261207">
            <a:off x="8241840" y="2357227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7" name="Google Shape;817;p26"/>
          <p:cNvGraphicFramePr/>
          <p:nvPr/>
        </p:nvGraphicFramePr>
        <p:xfrm>
          <a:off x="2436262" y="57247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18" name="Google Shape;818;p26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929" y="3830196"/>
            <a:ext cx="7157173" cy="26650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20" name="Google Shape;820;p2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1" name="Google Shape;821;p26"/>
          <p:cNvCxnSpPr>
            <a:stCxn id="819" idx="0"/>
          </p:cNvCxnSpPr>
          <p:nvPr/>
        </p:nvCxnSpPr>
        <p:spPr>
          <a:xfrm rot="10800000" flipH="1">
            <a:off x="3909516" y="1618596"/>
            <a:ext cx="1035600" cy="2211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6" name="Google Shape;826;p2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27" name="Google Shape;827;p2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8" name="Google Shape;828;p2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29" name="Google Shape;829;p27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830" name="Google Shape;830;p27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831" name="Google Shape;831;p27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2" name="Google Shape;832;p27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3" name="Google Shape;833;p27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4" name="Google Shape;834;p27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35" name="Google Shape;835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27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8" name="Google Shape;838;p27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9" name="Google Shape;839;p27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40" name="Google Shape;840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27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43" name="Google Shape;843;p27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4" name="Google Shape;844;p27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45" name="Google Shape;845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27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48" name="Google Shape;848;p27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9" name="Google Shape;849;p27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0" name="Google Shape;850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27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53" name="Google Shape;853;p27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4" name="Google Shape;854;p27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5" name="Google Shape;855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" name="Google Shape;856;p27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58" name="Google Shape;858;p27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" name="Google Shape;859;p27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60" name="Google Shape;860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27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66" name="Google Shape;866;p27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67" name="Google Shape;867;p27"/>
          <p:cNvGraphicFramePr/>
          <p:nvPr/>
        </p:nvGraphicFramePr>
        <p:xfrm>
          <a:off x="133708" y="2518084"/>
          <a:ext cx="5001050" cy="23876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68" name="Google Shape;868;p27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3" name="Google Shape;873;p2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74" name="Google Shape;874;p2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75" name="Google Shape;875;p2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76" name="Google Shape;876;p28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877" name="Google Shape;877;p28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878" name="Google Shape;878;p28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79" name="Google Shape;879;p28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0" name="Google Shape;880;p28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1" name="Google Shape;881;p28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82" name="Google Shape;882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3" name="Google Shape;883;p28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85" name="Google Shape;885;p28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6" name="Google Shape;886;p28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87" name="Google Shape;887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28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90" name="Google Shape;890;p28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8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92" name="Google Shape;892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3" name="Google Shape;893;p28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95" name="Google Shape;895;p28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6" name="Google Shape;896;p28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97" name="Google Shape;897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28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0" name="Google Shape;900;p28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1" name="Google Shape;901;p28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2" name="Google Shape;902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3" name="Google Shape;903;p28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5" name="Google Shape;905;p28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6" name="Google Shape;906;p28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7" name="Google Shape;907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8" name="Google Shape;908;p28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8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2" name="Google Shape;91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2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5538" y="514332"/>
            <a:ext cx="5145996" cy="1970637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915" name="Google Shape;91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25154" y="514332"/>
            <a:ext cx="3177116" cy="2800879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16" name="Google Shape;916;p28"/>
          <p:cNvSpPr/>
          <p:nvPr/>
        </p:nvSpPr>
        <p:spPr>
          <a:xfrm rot="-5400000">
            <a:off x="6514382" y="3777690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7" name="Google Shape;917;p28"/>
          <p:cNvGraphicFramePr/>
          <p:nvPr/>
        </p:nvGraphicFramePr>
        <p:xfrm>
          <a:off x="735053" y="367894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18" name="Google Shape;918;p28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9" name="Google Shape;919;p28"/>
          <p:cNvCxnSpPr>
            <a:endCxn id="913" idx="0"/>
          </p:cNvCxnSpPr>
          <p:nvPr/>
        </p:nvCxnSpPr>
        <p:spPr>
          <a:xfrm>
            <a:off x="7030671" y="2485028"/>
            <a:ext cx="2239500" cy="140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20" name="Google Shape;920;p28"/>
          <p:cNvCxnSpPr>
            <a:endCxn id="913" idx="0"/>
          </p:cNvCxnSpPr>
          <p:nvPr/>
        </p:nvCxnSpPr>
        <p:spPr>
          <a:xfrm>
            <a:off x="9270171" y="3315128"/>
            <a:ext cx="0" cy="573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2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26" name="Google Shape;926;p2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27" name="Google Shape;927;p2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28" name="Google Shape;928;p29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929" name="Google Shape;929;p29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930" name="Google Shape;930;p29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1" name="Google Shape;931;p29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2" name="Google Shape;932;p29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3" name="Google Shape;933;p29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34" name="Google Shape;934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" name="Google Shape;935;p29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7" name="Google Shape;937;p29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8" name="Google Shape;938;p29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39" name="Google Shape;939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29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2" name="Google Shape;942;p29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3" name="Google Shape;943;p29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44" name="Google Shape;944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p29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7" name="Google Shape;947;p29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8" name="Google Shape;948;p29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49" name="Google Shape;949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0" name="Google Shape;950;p29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52" name="Google Shape;952;p29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3" name="Google Shape;953;p29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4" name="Google Shape;954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" name="Google Shape;955;p29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57" name="Google Shape;957;p29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8" name="Google Shape;958;p29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9" name="Google Shape;959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29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4" name="Google Shape;96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2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29"/>
          <p:cNvSpPr/>
          <p:nvPr/>
        </p:nvSpPr>
        <p:spPr>
          <a:xfrm rot="-3261207">
            <a:off x="8241840" y="2357227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7" name="Google Shape;967;p29"/>
          <p:cNvGraphicFramePr/>
          <p:nvPr/>
        </p:nvGraphicFramePr>
        <p:xfrm>
          <a:off x="2436262" y="57247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68" name="Google Shape;968;p29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929" y="3830196"/>
            <a:ext cx="7157173" cy="26650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70" name="Google Shape;970;p29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1" name="Google Shape;971;p29"/>
          <p:cNvCxnSpPr>
            <a:stCxn id="969" idx="0"/>
          </p:cNvCxnSpPr>
          <p:nvPr/>
        </p:nvCxnSpPr>
        <p:spPr>
          <a:xfrm rot="10800000" flipH="1">
            <a:off x="3909516" y="1618596"/>
            <a:ext cx="1035600" cy="2211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6" name="Google Shape;976;p3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77" name="Google Shape;977;p3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78" name="Google Shape;978;p3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79" name="Google Shape;979;p30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980" name="Google Shape;980;p3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81" name="Google Shape;981;p30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982" name="Google Shape;982;p30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87" name="Google Shape;987;p30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988" name="Google Shape;988;p30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9" name="Google Shape;989;p30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0" name="Google Shape;990;p30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91" name="Google Shape;991;p30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02" name="Google Shape;1002;p30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Google Shape;1007;p3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페이지(1)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08" name="Google Shape;1008;p3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09" name="Google Shape;1009;p3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0" name="Google Shape;1010;p31"/>
          <p:cNvGraphicFramePr/>
          <p:nvPr/>
        </p:nvGraphicFramePr>
        <p:xfrm>
          <a:off x="8509686" y="1289960"/>
          <a:ext cx="3532000" cy="5125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현재 펀딩 받은 금액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투자율 바와, 투자율 함께 표시함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해당 주소 페이지로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신고하기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투자 결재 창으로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1011" name="Google Shape;1011;p31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1012" name="Google Shape;1012;p31"/>
            <p:cNvCxnSpPr/>
            <p:nvPr/>
          </p:nvCxnSpPr>
          <p:spPr>
            <a:xfrm>
              <a:off x="4655794" y="3683575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13" name="Google Shape;1013;p31"/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 프로젝트 등록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신고 하기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16" name="Google Shape;1016;p3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017" name="Google Shape;1017;p3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8" name="Google Shape;1018;p3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 프로젝트 대표 이미지</a:t>
                </a:r>
                <a:endParaRPr/>
              </a:p>
            </p:txBody>
          </p:sp>
          <p:sp>
            <p:nvSpPr>
              <p:cNvPr id="1019" name="Google Shape;1019;p3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이름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업체명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펀딩 받을 목표 금액</a:t>
                </a:r>
                <a:endParaRPr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2" name="Google Shape;1022;p31"/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진행 기간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3" name="Google Shape;1023;p31"/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현재 펀딩 받은 금액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4" name="Google Shape;1024;p31"/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고유 주소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키워드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6" name="Google Shape;1026;p31"/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카테고리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7" name="Google Shape;1027;p31"/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문의 가능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8" name="Google Shape;1028;p31"/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사업자 등록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29" name="Google Shape;1029;p3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30" name="Google Shape;10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08" y="1018063"/>
            <a:ext cx="9656042" cy="5619736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grpSp>
        <p:nvGrpSpPr>
          <p:cNvPr id="1031" name="Google Shape;1031;p31"/>
          <p:cNvGrpSpPr/>
          <p:nvPr/>
        </p:nvGrpSpPr>
        <p:grpSpPr>
          <a:xfrm>
            <a:off x="4865392" y="4323516"/>
            <a:ext cx="7181850" cy="1957800"/>
            <a:chOff x="4865392" y="4323516"/>
            <a:chExt cx="7181850" cy="1957800"/>
          </a:xfrm>
        </p:grpSpPr>
        <p:pic>
          <p:nvPicPr>
            <p:cNvPr id="1032" name="Google Shape;1032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65392" y="4323516"/>
              <a:ext cx="7181850" cy="1028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1033" name="Google Shape;1033;p31"/>
            <p:cNvCxnSpPr>
              <a:stCxn id="1032" idx="2"/>
            </p:cNvCxnSpPr>
            <p:nvPr/>
          </p:nvCxnSpPr>
          <p:spPr>
            <a:xfrm flipH="1">
              <a:off x="8190217" y="5352216"/>
              <a:ext cx="266100" cy="9291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034" name="Google Shape;1034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6130" y="341070"/>
            <a:ext cx="3625786" cy="56203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37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1. 주제 선정 이유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6491" y="1501123"/>
            <a:ext cx="1992904" cy="206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3338" y="1501124"/>
            <a:ext cx="1853914" cy="206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0750" y="1376416"/>
            <a:ext cx="1489100" cy="115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12774" y="4489733"/>
            <a:ext cx="5987196" cy="226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58322" y="2774394"/>
            <a:ext cx="2332224" cy="22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928175">
            <a:off x="2069048" y="4832885"/>
            <a:ext cx="1178546" cy="9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99036" y="3891629"/>
            <a:ext cx="1436837" cy="1232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4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52" name="Google Shape;152;p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rgbClr val="F7CAAC"/>
            </a:solidFill>
            <a:ln>
              <a:noFill/>
            </a:ln>
          </p:spPr>
        </p:pic>
        <p:sp>
          <p:nvSpPr>
            <p:cNvPr id="153" name="Google Shape;153;p4"/>
            <p:cNvSpPr txBox="1"/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rgbClr val="F7CA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Arial"/>
                <a:buNone/>
              </a:pPr>
              <a:r>
                <a:rPr lang="ko-KR" sz="4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CROWD FUNDING</a:t>
              </a: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9" name="Google Shape;1039;p3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40" name="Google Shape;1040;p3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41" name="Google Shape;1041;p3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42" name="Google Shape;1042;p32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043" name="Google Shape;1043;p32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4" name="Google Shape;1044;p32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045" name="Google Shape;1045;p32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49" name="Google Shape;1049;p32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050" name="Google Shape;1050;p32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1" name="Google Shape;1051;p32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2" name="Google Shape;1052;p32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53" name="Google Shape;1053;p32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9" name="Google Shape;1059;p32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060" name="Google Shape;106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33" y="1218200"/>
            <a:ext cx="10151534" cy="5455141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5" name="Google Shape;1065;p3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66" name="Google Shape;1066;p3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67" name="Google Shape;1067;p3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68" name="Google Shape;1068;p33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069" name="Google Shape;1069;p3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70" name="Google Shape;1070;p33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071" name="Google Shape;1071;p33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75" name="Google Shape;1075;p33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076" name="Google Shape;1076;p33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79" name="Google Shape;1079;p33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85" name="Google Shape;1085;p33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086" name="Google Shape;108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21" y="1226736"/>
            <a:ext cx="8528846" cy="5605298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087" name="Google Shape;108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428" y="4377289"/>
            <a:ext cx="7429500" cy="8667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088" name="Google Shape;1088;p33"/>
          <p:cNvCxnSpPr>
            <a:stCxn id="1087" idx="1"/>
          </p:cNvCxnSpPr>
          <p:nvPr/>
        </p:nvCxnSpPr>
        <p:spPr>
          <a:xfrm flipH="1">
            <a:off x="2750128" y="4810677"/>
            <a:ext cx="1764300" cy="896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Google Shape;1093;p34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페이지(1)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94" name="Google Shape;1094;p34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95" name="Google Shape;1095;p34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96" name="Google Shape;1096;p34"/>
          <p:cNvGraphicFramePr/>
          <p:nvPr/>
        </p:nvGraphicFramePr>
        <p:xfrm>
          <a:off x="8509686" y="1289960"/>
          <a:ext cx="3532000" cy="5125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현재 펀딩 받은 금액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투자율 바와, 투자율 함께 표시함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해당 주소 페이지로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신고하기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투자 결재 창으로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1097" name="Google Shape;1097;p3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1098" name="Google Shape;1098;p34"/>
            <p:cNvCxnSpPr/>
            <p:nvPr/>
          </p:nvCxnSpPr>
          <p:spPr>
            <a:xfrm>
              <a:off x="4655794" y="3683575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9" name="Google Shape;1099;p34"/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 프로젝트 등록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신고 하기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02" name="Google Shape;1102;p34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103" name="Google Shape;1103;p34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4" name="Google Shape;1104;p34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 프로젝트 대표 이미지</a:t>
                </a:r>
                <a:endParaRPr/>
              </a:p>
            </p:txBody>
          </p:sp>
          <p:sp>
            <p:nvSpPr>
              <p:cNvPr id="1105" name="Google Shape;1105;p34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이름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6" name="Google Shape;1106;p34"/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업체명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7" name="Google Shape;1107;p34"/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펀딩 받을 목표 금액</a:t>
                </a:r>
                <a:endParaRPr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8" name="Google Shape;1108;p34"/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진행 기간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9" name="Google Shape;1109;p34"/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현재 펀딩 받은 금액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0" name="Google Shape;1110;p34"/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고유 주소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1" name="Google Shape;1111;p34"/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키워드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2" name="Google Shape;1112;p34"/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카테고리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3" name="Google Shape;1113;p34"/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문의 가능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4" name="Google Shape;1114;p34"/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사업자 등록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5" name="Google Shape;1115;p34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16" name="Google Shape;111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7" name="Google Shape;1117;p34"/>
          <p:cNvGrpSpPr/>
          <p:nvPr/>
        </p:nvGrpSpPr>
        <p:grpSpPr>
          <a:xfrm>
            <a:off x="383104" y="4329275"/>
            <a:ext cx="5822963" cy="2209800"/>
            <a:chOff x="383104" y="4329275"/>
            <a:chExt cx="5822963" cy="2209800"/>
          </a:xfrm>
        </p:grpSpPr>
        <p:pic>
          <p:nvPicPr>
            <p:cNvPr id="1118" name="Google Shape;1118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3104" y="4329275"/>
              <a:ext cx="3790950" cy="22098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1119" name="Google Shape;1119;p34"/>
            <p:cNvCxnSpPr/>
            <p:nvPr/>
          </p:nvCxnSpPr>
          <p:spPr>
            <a:xfrm rot="10800000" flipH="1">
              <a:off x="4174054" y="5116266"/>
              <a:ext cx="2032013" cy="359521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120" name="Google Shape;1120;p34"/>
          <p:cNvGrpSpPr/>
          <p:nvPr/>
        </p:nvGrpSpPr>
        <p:grpSpPr>
          <a:xfrm>
            <a:off x="1216685" y="466890"/>
            <a:ext cx="9651314" cy="5595359"/>
            <a:chOff x="1216685" y="466890"/>
            <a:chExt cx="9651314" cy="5595359"/>
          </a:xfrm>
        </p:grpSpPr>
        <p:pic>
          <p:nvPicPr>
            <p:cNvPr id="1121" name="Google Shape;1121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16685" y="466890"/>
              <a:ext cx="3381375" cy="24003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1122" name="Google Shape;112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73860" y="3046912"/>
              <a:ext cx="3124200" cy="2428875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1123" name="Google Shape;1123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59080" y="503757"/>
              <a:ext cx="2423185" cy="2805793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1124" name="Google Shape;1124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486749" y="469157"/>
              <a:ext cx="2381250" cy="21717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1125" name="Google Shape;1125;p34"/>
            <p:cNvCxnSpPr/>
            <p:nvPr/>
          </p:nvCxnSpPr>
          <p:spPr>
            <a:xfrm rot="10800000" flipH="1">
              <a:off x="6366907" y="838203"/>
              <a:ext cx="2243667" cy="11533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126" name="Google Shape;1126;p34"/>
            <p:cNvSpPr/>
            <p:nvPr/>
          </p:nvSpPr>
          <p:spPr>
            <a:xfrm>
              <a:off x="8610573" y="1399478"/>
              <a:ext cx="683339" cy="30246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8610572" y="1967056"/>
              <a:ext cx="1066802" cy="30246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8" name="Google Shape;1128;p34"/>
            <p:cNvCxnSpPr>
              <a:stCxn id="1121" idx="3"/>
            </p:cNvCxnSpPr>
            <p:nvPr/>
          </p:nvCxnSpPr>
          <p:spPr>
            <a:xfrm>
              <a:off x="4598060" y="1667040"/>
              <a:ext cx="1608000" cy="3885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29" name="Google Shape;1129;p34"/>
            <p:cNvCxnSpPr>
              <a:stCxn id="1122" idx="3"/>
            </p:cNvCxnSpPr>
            <p:nvPr/>
          </p:nvCxnSpPr>
          <p:spPr>
            <a:xfrm>
              <a:off x="4598060" y="4261349"/>
              <a:ext cx="1701000" cy="1800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4" name="Google Shape;1134;p3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35" name="Google Shape;1135;p3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36" name="Google Shape;1136;p3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37" name="Google Shape;1137;p35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38" name="Google Shape;1138;p3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9" name="Google Shape;1139;p35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140" name="Google Shape;1140;p35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44" name="Google Shape;1144;p35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145" name="Google Shape;1145;p35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6" name="Google Shape;1146;p35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7" name="Google Shape;1147;p35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48" name="Google Shape;1148;p35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54" name="Google Shape;1154;p35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155" name="Google Shape;115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5783" y="1400485"/>
            <a:ext cx="5324475" cy="2628900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157" name="Google Shape;1157;p35"/>
          <p:cNvCxnSpPr>
            <a:stCxn id="1156" idx="1"/>
          </p:cNvCxnSpPr>
          <p:nvPr/>
        </p:nvCxnSpPr>
        <p:spPr>
          <a:xfrm flipH="1">
            <a:off x="2490583" y="2714935"/>
            <a:ext cx="3325200" cy="1232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2" name="Google Shape;1162;p36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63" name="Google Shape;1163;p3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64" name="Google Shape;1164;p3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65" name="Google Shape;1165;p36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6" name="Google Shape;1166;p36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167" name="Google Shape;1167;p36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8" name="Google Shape;1168;p36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69" name="Google Shape;1169;p36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170" name="Google Shape;1170;p36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1" name="Google Shape;1171;p36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2" name="Google Shape;1172;p36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3" name="Google Shape;1173;p36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36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36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6" name="Google Shape;1176;p36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36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8" name="Google Shape;1178;p36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9" name="Google Shape;1179;p36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0" name="Google Shape;1180;p36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1" name="Google Shape;1181;p36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36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" name="Google Shape;1187;p3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88" name="Google Shape;1188;p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89" name="Google Shape;1189;p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90" name="Google Shape;1190;p3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91" name="Google Shape;1191;p37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192" name="Google Shape;1192;p37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3" name="Google Shape;1193;p37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4" name="Google Shape;1194;p37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195" name="Google Shape;1195;p37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6" name="Google Shape;1196;p37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37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8" name="Google Shape;1198;p37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9" name="Google Shape;1199;p37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0" name="Google Shape;1200;p37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1" name="Google Shape;1201;p37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2" name="Google Shape;120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3037" y="2661039"/>
            <a:ext cx="5038725" cy="1285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" name="Google Shape;1208;p3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09" name="Google Shape;1209;p3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10" name="Google Shape;1210;p3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11" name="Google Shape;1211;p38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12" name="Google Shape;1212;p38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213" name="Google Shape;1213;p38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38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15" name="Google Shape;1215;p38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216" name="Google Shape;1216;p38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8" name="Google Shape;1218;p38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9" name="Google Shape;1219;p38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0" name="Google Shape;1220;p38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1" name="Google Shape;1221;p38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2" name="Google Shape;1222;p38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38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38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5" name="Google Shape;1225;p38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6" name="Google Shape;1226;p38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7" name="Google Shape;1227;p38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8" name="Google Shape;1228;p38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3" name="Google Shape;1233;p3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34" name="Google Shape;1234;p3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35" name="Google Shape;1235;p3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36" name="Google Shape;1236;p3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37" name="Google Shape;1237;p39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238" name="Google Shape;1238;p39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9" name="Google Shape;1239;p39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0" name="Google Shape;1240;p39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241" name="Google Shape;1241;p39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2" name="Google Shape;1242;p39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39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4" name="Google Shape;1244;p39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5" name="Google Shape;1245;p39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6" name="Google Shape;1246;p39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7" name="Google Shape;1247;p39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8" name="Google Shape;124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3037" y="2661039"/>
            <a:ext cx="5038725" cy="1285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55" name="Google Shape;1255;p4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56" name="Google Shape;1256;p4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57" name="Google Shape;1257;p4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58" name="Google Shape;1258;p4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59" name="Google Shape;1259;p40"/>
          <p:cNvGraphicFramePr/>
          <p:nvPr/>
        </p:nvGraphicFramePr>
        <p:xfrm>
          <a:off x="8509686" y="1289961"/>
          <a:ext cx="3532000" cy="53615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제목 행의 체크박스 선택시 모든 신고글에 체크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신고글 화면 팝업창으로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첨부파일이 있는 경우, 클릭시 첨부파일 팝업창에 내용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신고글 처리 방법을 선택하는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-반려처리, 프로젝트 삭제, 프로젝트 제제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체크 된 항목의 일괄 처리 방법을 서낵하는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-반려처리, 프로젝트 삭제, 프로젝트 제제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260" name="Google Shape;1260;p40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p40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2" name="Google Shape;1262;p40"/>
          <p:cNvCxnSpPr/>
          <p:nvPr/>
        </p:nvCxnSpPr>
        <p:spPr>
          <a:xfrm>
            <a:off x="498610" y="1984129"/>
            <a:ext cx="7460673" cy="0"/>
          </a:xfrm>
          <a:prstGeom prst="straightConnector1">
            <a:avLst/>
          </a:prstGeom>
          <a:noFill/>
          <a:ln w="38100" cap="flat" cmpd="sng">
            <a:solidFill>
              <a:srgbClr val="DC7F0D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263" name="Google Shape;1263;p40"/>
          <p:cNvGraphicFramePr/>
          <p:nvPr/>
        </p:nvGraphicFramePr>
        <p:xfrm>
          <a:off x="498610" y="2191151"/>
          <a:ext cx="7460700" cy="3657700"/>
        </p:xfrm>
        <a:graphic>
          <a:graphicData uri="http://schemas.openxmlformats.org/drawingml/2006/table">
            <a:tbl>
              <a:tblPr firstRow="1" bandRow="1">
                <a:noFill/>
                <a:tableStyleId>{A99C9ACF-9155-49AB-8371-59424D300002}</a:tableStyleId>
              </a:tblPr>
              <a:tblGrid>
                <a:gridCol w="3718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3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497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54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452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등록일자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신고자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제목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첨부파일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처리방법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20200204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ezenHT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너무 비싸서 투자 못함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2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20200201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ezenYS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메이커가 못생김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8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9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pSp>
        <p:nvGrpSpPr>
          <p:cNvPr id="1264" name="Google Shape;1264;p40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1265" name="Google Shape;1265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7" name="Google Shape;1267;p40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40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40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40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40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4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40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40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40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0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7" name="Google Shape;1277;p40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1278" name="Google Shape;1278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0" name="Google Shape;1280;p40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81" name="Google Shape;1281;p40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1282" name="Google Shape;1282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4" name="Google Shape;1284;p40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p40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6" name="Google Shape;128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9263" y="648889"/>
            <a:ext cx="7829550" cy="2581275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4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4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유서희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User_메인 화면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User_실시간 채팅 상담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Admin_메인화면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Admin_실시간 채팅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Admin_메인 화면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기능 흐름도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메이커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/ 회원가입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등록된 프로젝트 확인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프로젝트 등록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펀딩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등록(투자, 리워드)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수익 분배, 리워드 제공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신고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예치금 결제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개인정보관리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채팅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확인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서포터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 rot="10800000" flipH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6" name="Google Shape;176;p5"/>
          <p:cNvSpPr/>
          <p:nvPr/>
        </p:nvSpPr>
        <p:spPr>
          <a:xfrm rot="10800000" flipH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7" name="Google Shape;177;p5"/>
          <p:cNvSpPr/>
          <p:nvPr/>
        </p:nvSpPr>
        <p:spPr>
          <a:xfrm rot="10800000" flipH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8" name="Google Shape;178;p5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9" name="Google Shape;179;p5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0" name="Google Shape;180;p5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1" name="Google Shape;181;p5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2" name="Google Shape;182;p5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3" name="Google Shape;183;p5"/>
          <p:cNvSpPr/>
          <p:nvPr/>
        </p:nvSpPr>
        <p:spPr>
          <a:xfrm rot="10800000" flipH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4" name="Google Shape;184;p5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5" name="Google Shape;185;p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의견 교환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 rot="10800000" flipH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7" name="Google Shape;187;p5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sp>
      <p:cxnSp>
        <p:nvCxnSpPr>
          <p:cNvPr id="188" name="Google Shape;188;p5"/>
          <p:cNvCxnSpPr/>
          <p:nvPr/>
        </p:nvCxnSpPr>
        <p:spPr>
          <a:xfrm rot="-5400000">
            <a:off x="3659220" y="2730660"/>
            <a:ext cx="1882200" cy="12000"/>
          </a:xfrm>
          <a:prstGeom prst="bentConnector3">
            <a:avLst>
              <a:gd name="adj1" fmla="val 0"/>
            </a:avLst>
          </a:prstGeom>
          <a:noFill/>
          <a:ln w="57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5"/>
          <p:cNvCxnSpPr/>
          <p:nvPr/>
        </p:nvCxnSpPr>
        <p:spPr>
          <a:xfrm>
            <a:off x="648180" y="4729500"/>
            <a:ext cx="4204200" cy="1815600"/>
          </a:xfrm>
          <a:prstGeom prst="bentConnector2">
            <a:avLst/>
          </a:pr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90" name="Google Shape;190;p5"/>
          <p:cNvGrpSpPr/>
          <p:nvPr/>
        </p:nvGrpSpPr>
        <p:grpSpPr>
          <a:xfrm>
            <a:off x="4593600" y="1323360"/>
            <a:ext cx="7503840" cy="5221260"/>
            <a:chOff x="4593600" y="1323360"/>
            <a:chExt cx="7503840" cy="5221260"/>
          </a:xfrm>
        </p:grpSpPr>
        <p:sp>
          <p:nvSpPr>
            <p:cNvPr id="191" name="Google Shape;191;p5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2025" tIns="122025" rIns="122025" bIns="1220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</a:t>
              </a:r>
              <a:endParaRPr sz="13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" name="Google Shape;192;p5"/>
            <p:cNvGrpSpPr/>
            <p:nvPr/>
          </p:nvGrpSpPr>
          <p:grpSpPr>
            <a:xfrm>
              <a:off x="4593600" y="1323360"/>
              <a:ext cx="7189920" cy="5221260"/>
              <a:chOff x="4593600" y="1323360"/>
              <a:chExt cx="7189920" cy="5221260"/>
            </a:xfrm>
          </p:grpSpPr>
          <p:pic>
            <p:nvPicPr>
              <p:cNvPr id="193" name="Google Shape;193;p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" name="Google Shape;194;p5"/>
              <p:cNvSpPr/>
              <p:nvPr/>
            </p:nvSpPr>
            <p:spPr>
              <a:xfrm rot="10800000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195" name="Google Shape;195;p5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메인화면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결제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통계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0" name="Google Shape;200;p5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1" name="Google Shape;201;p5"/>
              <p:cNvSpPr/>
              <p:nvPr/>
            </p:nvSpPr>
            <p:spPr>
              <a:xfrm rot="10800000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2" name="Google Shape;202;p5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회원관리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4" name="Google Shape;204;p5"/>
              <p:cNvSpPr/>
              <p:nvPr/>
            </p:nvSpPr>
            <p:spPr>
              <a:xfrm rot="10800000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5" name="Google Shape;205;p5"/>
              <p:cNvSpPr/>
              <p:nvPr/>
            </p:nvSpPr>
            <p:spPr>
              <a:xfrm rot="10800000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6" name="Google Shape;206;p5"/>
              <p:cNvSpPr/>
              <p:nvPr/>
            </p:nvSpPr>
            <p:spPr>
              <a:xfrm rot="10800000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7" name="Google Shape;207;p5"/>
              <p:cNvSpPr/>
              <p:nvPr/>
            </p:nvSpPr>
            <p:spPr>
              <a:xfrm rot="10800000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8" name="Google Shape;208;p5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9" name="Google Shape;209;p5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10" name="Google Shape;210;p5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게시판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 rot="10800000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cxnSp>
            <p:nvCxnSpPr>
              <p:cNvPr id="212" name="Google Shape;212;p5"/>
              <p:cNvCxnSpPr/>
              <p:nvPr/>
            </p:nvCxn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sp>
        <p:nvSpPr>
          <p:cNvPr id="213" name="Google Shape;213;p5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sp>
      <p:grpSp>
        <p:nvGrpSpPr>
          <p:cNvPr id="214" name="Google Shape;214;p5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215" name="Google Shape;215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noFill/>
            <a:ln w="572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pic>
          <p:nvPicPr>
            <p:cNvPr id="217" name="Google Shape;217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noFill/>
            <a:ln w="572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sp>
          <p:nvSpPr>
            <p:cNvPr id="218" name="Google Shape;218;p5"/>
            <p:cNvSpPr/>
            <p:nvPr/>
          </p:nvSpPr>
          <p:spPr>
            <a:xfrm rot="10800000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25" cap="flat" cmpd="sng">
              <a:solidFill>
                <a:srgbClr val="7030A0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219" name="Google Shape;219;p5"/>
            <p:cNvSpPr/>
            <p:nvPr/>
          </p:nvSpPr>
          <p:spPr>
            <a:xfrm rot="10800000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25" cap="flat" cmpd="sng">
              <a:solidFill>
                <a:srgbClr val="7030A0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220" name="Google Shape;220;p5"/>
            <p:cNvSpPr/>
            <p:nvPr/>
          </p:nvSpPr>
          <p:spPr>
            <a:xfrm rot="10800000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25" cap="flat" cmpd="sng">
              <a:solidFill>
                <a:srgbClr val="7030A0"/>
              </a:solidFill>
              <a:prstDash val="solid"/>
              <a:round/>
              <a:headEnd type="none" w="sm" len="sm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9" name="Google Shape;1299;p4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메인화면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00" name="Google Shape;1300;p42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01" name="Google Shape;1301;p4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02" name="Google Shape;1302;p42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3" name="Google Shape;1303;p42"/>
          <p:cNvGraphicFramePr/>
          <p:nvPr/>
        </p:nvGraphicFramePr>
        <p:xfrm>
          <a:off x="8509686" y="1289960"/>
          <a:ext cx="3532000" cy="17719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화면에 노출되지 않음 / 클릭시 편집창 팝업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배너 썸네일을 한눈에 식별 가능하도록 배치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04" name="Google Shape;1304;p42"/>
          <p:cNvGraphicFramePr/>
          <p:nvPr/>
        </p:nvGraphicFramePr>
        <p:xfrm>
          <a:off x="167479" y="1261381"/>
          <a:ext cx="1661325" cy="5329900"/>
        </p:xfrm>
        <a:graphic>
          <a:graphicData uri="http://schemas.openxmlformats.org/drawingml/2006/table">
            <a:tbl>
              <a:tblPr firstRow="1" bandRow="1">
                <a:noFill/>
                <a:tableStyleId>{A99C9ACF-9155-49AB-8371-59424D300002}</a:tableStyleId>
              </a:tblPr>
              <a:tblGrid>
                <a:gridCol w="1661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chemeClr val="lt1"/>
                          </a:solidFill>
                        </a:rPr>
                        <a:t>ADMIN</a:t>
                      </a:r>
                      <a:endParaRPr sz="13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통계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회원관리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프로젝트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결제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커뮤니티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메인화면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1305" name="Google Shape;1305;p42"/>
          <p:cNvCxnSpPr/>
          <p:nvPr/>
        </p:nvCxnSpPr>
        <p:spPr>
          <a:xfrm>
            <a:off x="1819275" y="1778782"/>
            <a:ext cx="637087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6" name="Google Shape;130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3649" y="1298972"/>
            <a:ext cx="404221" cy="39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42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유서희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42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>
              <a:gd name="adj" fmla="val 50000"/>
            </a:avLst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9" name="Google Shape;1309;p42"/>
          <p:cNvGraphicFramePr/>
          <p:nvPr/>
        </p:nvGraphicFramePr>
        <p:xfrm>
          <a:off x="2085016" y="2546772"/>
          <a:ext cx="5791175" cy="368907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338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85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6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ID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타이틀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&lt;주식회사 메탈로&gt; 이미지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2020-01-25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14:20:20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&lt;체인파트너스&gt; 이미지 + 카피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2020-01-24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15:30:24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&lt;삼성전자&gt; 이미지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18:15:20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Slide-2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&lt;이젠컴퓨터아카데미&gt; 이미지 + 카피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19:15:24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310" name="Google Shape;131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5075" y="6262157"/>
            <a:ext cx="1616743" cy="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2599698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3208759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4025875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4850445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5667561"/>
            <a:ext cx="284002" cy="28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42"/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7" name="Google Shape;1317;p42"/>
          <p:cNvCxnSpPr/>
          <p:nvPr/>
        </p:nvCxnSpPr>
        <p:spPr>
          <a:xfrm>
            <a:off x="5800726" y="3022450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8" name="Google Shape;1318;p42"/>
          <p:cNvCxnSpPr/>
          <p:nvPr/>
        </p:nvCxnSpPr>
        <p:spPr>
          <a:xfrm flipH="1">
            <a:off x="5800729" y="3022449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9" name="Google Shape;1319;p42"/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0" name="Google Shape;1320;p42"/>
          <p:cNvCxnSpPr/>
          <p:nvPr/>
        </p:nvCxnSpPr>
        <p:spPr>
          <a:xfrm>
            <a:off x="5800726" y="3847295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1" name="Google Shape;1321;p42"/>
          <p:cNvCxnSpPr/>
          <p:nvPr/>
        </p:nvCxnSpPr>
        <p:spPr>
          <a:xfrm flipH="1">
            <a:off x="5800729" y="3847294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2" name="Google Shape;1322;p42"/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3" name="Google Shape;1323;p42"/>
          <p:cNvCxnSpPr/>
          <p:nvPr/>
        </p:nvCxnSpPr>
        <p:spPr>
          <a:xfrm>
            <a:off x="5800726" y="4672139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4" name="Google Shape;1324;p42"/>
          <p:cNvCxnSpPr/>
          <p:nvPr/>
        </p:nvCxnSpPr>
        <p:spPr>
          <a:xfrm flipH="1">
            <a:off x="5800729" y="4672138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5" name="Google Shape;1325;p42"/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6" name="Google Shape;1326;p42"/>
          <p:cNvCxnSpPr/>
          <p:nvPr/>
        </p:nvCxnSpPr>
        <p:spPr>
          <a:xfrm>
            <a:off x="5800726" y="5508171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7" name="Google Shape;1327;p42"/>
          <p:cNvCxnSpPr/>
          <p:nvPr/>
        </p:nvCxnSpPr>
        <p:spPr>
          <a:xfrm flipH="1">
            <a:off x="5800729" y="5508170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8" name="Google Shape;1328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69968" y="2232076"/>
            <a:ext cx="585051" cy="27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53046" y="2233981"/>
            <a:ext cx="560551" cy="28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3097" y="2258793"/>
            <a:ext cx="799137" cy="2378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42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화면 관리 &gt; 슬라이드 배너 관리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2" name="Google Shape;1332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35969" y="2252258"/>
            <a:ext cx="501857" cy="25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42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p42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674" y="428367"/>
            <a:ext cx="8155816" cy="45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6526" y="5138425"/>
            <a:ext cx="5097750" cy="14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9227" y="255817"/>
            <a:ext cx="8155816" cy="458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6" name="Google Shape;1346;p44"/>
          <p:cNvGrpSpPr/>
          <p:nvPr/>
        </p:nvGrpSpPr>
        <p:grpSpPr>
          <a:xfrm>
            <a:off x="2772661" y="3804192"/>
            <a:ext cx="7406296" cy="2866737"/>
            <a:chOff x="537387" y="2976499"/>
            <a:chExt cx="11117226" cy="3416443"/>
          </a:xfrm>
        </p:grpSpPr>
        <p:pic>
          <p:nvPicPr>
            <p:cNvPr id="1347" name="Google Shape;1347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7387" y="2976499"/>
              <a:ext cx="11117226" cy="90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7387" y="4335255"/>
              <a:ext cx="7449590" cy="20576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3" name="Google Shape;1353;p45"/>
          <p:cNvGraphicFramePr/>
          <p:nvPr/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800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4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메인화면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배너 관리 &gt; 추천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54" name="Google Shape;1354;p45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55" name="Google Shape;1355;p4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56" name="Google Shape;1356;p45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57" name="Google Shape;1357;p45"/>
          <p:cNvGraphicFramePr/>
          <p:nvPr/>
        </p:nvGraphicFramePr>
        <p:xfrm>
          <a:off x="8509686" y="1289960"/>
          <a:ext cx="3532000" cy="31876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삭제 / 업로드하기 위해 체크 필요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업로드된 컨텐츠는 배경에 음영 표시 / 클릭시 편집창 팝업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업로드 버튼 클릭시 체크박스에 체크되어있는 컨텐츠 추가 업로드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내리기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내리기 버튼 클릭시 메인화면에서 제거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358" name="Google Shape;1358;p45"/>
          <p:cNvGraphicFramePr/>
          <p:nvPr/>
        </p:nvGraphicFramePr>
        <p:xfrm>
          <a:off x="167479" y="1261381"/>
          <a:ext cx="1661325" cy="5329900"/>
        </p:xfrm>
        <a:graphic>
          <a:graphicData uri="http://schemas.openxmlformats.org/drawingml/2006/table">
            <a:tbl>
              <a:tblPr firstRow="1" bandRow="1">
                <a:noFill/>
                <a:tableStyleId>{A99C9ACF-9155-49AB-8371-59424D300002}</a:tableStyleId>
              </a:tblPr>
              <a:tblGrid>
                <a:gridCol w="1661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chemeClr val="lt1"/>
                          </a:solidFill>
                        </a:rPr>
                        <a:t>ADMIN</a:t>
                      </a:r>
                      <a:endParaRPr sz="13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통계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회원관리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프로젝트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결제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커뮤니티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메인화면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1359" name="Google Shape;1359;p45"/>
          <p:cNvCxnSpPr/>
          <p:nvPr/>
        </p:nvCxnSpPr>
        <p:spPr>
          <a:xfrm>
            <a:off x="1819275" y="1778782"/>
            <a:ext cx="637087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60" name="Google Shape;136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3649" y="1298972"/>
            <a:ext cx="404221" cy="39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45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유서희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5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>
              <a:gd name="adj" fmla="val 50000"/>
            </a:avLst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3" name="Google Shape;136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392" y="6165653"/>
            <a:ext cx="1616743" cy="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2998" y="2234814"/>
            <a:ext cx="560551" cy="28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45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화면 관리 &gt; 프로젝트 배너 관리 &gt; 추천 프로젝트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6" name="Google Shape;1366;p45"/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1367" name="Google Shape;1367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368" name="Google Shape;1368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369" name="Google Shape;1369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371" name="Google Shape;1371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72" name="Google Shape;1372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73" name="Google Shape;1373;p45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1374" name="Google Shape;1374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5" name="Google Shape;1375;p45"/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376" name="Google Shape;1376;p45"/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377" name="Google Shape;1377;p45"/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주식회사 메탈로</a:t>
                  </a:r>
                  <a:endParaRPr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눈앞에서 직접 연주하는 듯한 생생함 &lt;메탈로 VINCENT&gt; </a:t>
                  </a:r>
                  <a:endParaRPr/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149% | 리워드 | D-18</a:t>
                  </a:r>
                  <a:endParaRPr/>
                </a:p>
              </p:txBody>
            </p:sp>
            <p:sp>
              <p:nvSpPr>
                <p:cNvPr id="1378" name="Google Shape;1378;p45"/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79" name="Google Shape;1379;p45"/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380" name="Google Shape;1380;p45"/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81" name="Google Shape;1381;p45"/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pic>
          <p:nvPicPr>
            <p:cNvPr id="1382" name="Google Shape;1382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4928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4" name="Google Shape;1384;p45"/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385" name="Google Shape;1385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386" name="Google Shape;1386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8" name="Google Shape;1388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389" name="Google Shape;1389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90" name="Google Shape;1390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91" name="Google Shape;1391;p45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392" name="Google Shape;1392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3" name="Google Shape;1393;p45"/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394" name="Google Shape;1394;p45"/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395" name="Google Shape;1395;p45"/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주식회사 메탈로</a:t>
                  </a:r>
                  <a:endParaRPr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눈앞에서 직접 연주하는 듯한 생생함 &lt;메탈로 VINCENT&gt; </a:t>
                  </a:r>
                  <a:endParaRPr/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149% | 리워드 | D-18</a:t>
                  </a:r>
                  <a:endParaRPr/>
                </a:p>
              </p:txBody>
            </p:sp>
            <p:sp>
              <p:nvSpPr>
                <p:cNvPr id="1396" name="Google Shape;1396;p45"/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97" name="Google Shape;1397;p45"/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398" name="Google Shape;1398;p45"/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99" name="Google Shape;1399;p45"/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pic>
          <p:nvPicPr>
            <p:cNvPr id="1400" name="Google Shape;1400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4928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2" name="Google Shape;1402;p45"/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403" name="Google Shape;1403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404" name="Google Shape;1404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6" name="Google Shape;1406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407" name="Google Shape;1407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8" name="Google Shape;1408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409" name="Google Shape;1409;p45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2020-01-23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45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2020-01-21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45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4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2020-01-12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45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2020-01-15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45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5" name="Google Shape;1415;p45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45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7" name="Google Shape;1417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69968" y="2260651"/>
            <a:ext cx="585051" cy="27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3097" y="2287368"/>
            <a:ext cx="799137" cy="23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35969" y="2280833"/>
            <a:ext cx="501857" cy="254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0" name="Google Shape;1420;p45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421" name="Google Shape;1421;p45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등록일 : 2020-01-25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2" name="Google Shape;1422;p45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1423" name="Google Shape;1423;p45"/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1424" name="Google Shape;1424;p45"/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1425" name="Google Shape;1425;p45"/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lt1"/>
                  </a:solidFill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주식회사 메탈로</a:t>
                    </a:r>
                    <a:endParaRPr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눈앞에서 직접 연주하는 듯한 생생함 &lt;메탈로 VINCENT&gt; 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149% | 리워드 | D-18</a:t>
                    </a:r>
                    <a:endParaRPr/>
                  </a:p>
                </p:txBody>
              </p:sp>
              <p:sp>
                <p:nvSpPr>
                  <p:cNvPr id="1426" name="Google Shape;1426;p45"/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lt1"/>
                  </a:solidFill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27" name="Google Shape;1427;p45"/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1428" name="Google Shape;1428;p45"/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9" name="Google Shape;1429;p45"/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sp>
            <p:nvSpPr>
              <p:cNvPr id="1430" name="Google Shape;1430;p45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857" y="300171"/>
            <a:ext cx="8226934" cy="4250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6"/>
          <p:cNvGrpSpPr/>
          <p:nvPr/>
        </p:nvGrpSpPr>
        <p:grpSpPr>
          <a:xfrm>
            <a:off x="3358439" y="4550909"/>
            <a:ext cx="5475119" cy="2156504"/>
            <a:chOff x="2853789" y="4649953"/>
            <a:chExt cx="5877745" cy="1943497"/>
          </a:xfrm>
        </p:grpSpPr>
        <p:pic>
          <p:nvPicPr>
            <p:cNvPr id="1437" name="Google Shape;1437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53789" y="5555080"/>
              <a:ext cx="1752845" cy="1038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53789" y="4649953"/>
              <a:ext cx="5877745" cy="7049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Google Shape;144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4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4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권기범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User_공지사항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User_Q&amp;A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User_펀딩하는 방법 &amp; FAQ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Admind_공지사항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Admind_Q&amp;A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Admind_펀딩하는 방법 &amp; FAQ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8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51" name="Google Shape;1451;p4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52" name="Google Shape;1452;p4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53" name="Google Shape;1453;p4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54" name="Google Shape;1454;p48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55" name="Google Shape;1455;p48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클릭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공지글 클릭하면 해당 공지사항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456" name="Google Shape;1456;p48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7" name="Google Shape;1457;p48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8" name="Google Shape;1458;p48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9" name="Google Shape;1459;p48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0" name="Google Shape;1460;p48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1" name="Google Shape;1461;p48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2" name="Google Shape;146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286" y="1711946"/>
            <a:ext cx="706755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938" y="4590662"/>
            <a:ext cx="5332983" cy="206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622"/>
            <a:ext cx="12192000" cy="410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9325" y="4801523"/>
            <a:ext cx="53054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2132" y="4114412"/>
            <a:ext cx="822007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5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76" name="Google Shape;1476;p5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77" name="Google Shape;1477;p5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78" name="Google Shape;1478;p5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79" name="Google Shape;1479;p5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0" name="Google Shape;1480;p50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목록 버튼 누르면 공지사항 게시판으로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481" name="Google Shape;1481;p50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2" name="Google Shape;1482;p50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3" name="Google Shape;1483;p50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4" name="Google Shape;1484;p50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5" name="Google Shape;1485;p50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6" name="Google Shape;1486;p50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7" name="Google Shape;148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279" y="1539855"/>
            <a:ext cx="6716575" cy="455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261" y="150314"/>
            <a:ext cx="11048912" cy="447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4292" y="2194727"/>
            <a:ext cx="65055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51"/>
          <p:cNvSpPr/>
          <p:nvPr/>
        </p:nvSpPr>
        <p:spPr>
          <a:xfrm>
            <a:off x="799070" y="150315"/>
            <a:ext cx="3385752" cy="2359620"/>
          </a:xfrm>
          <a:prstGeom prst="rect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5" name="Google Shape;1495;p51"/>
          <p:cNvCxnSpPr>
            <a:stCxn id="1494" idx="3"/>
            <a:endCxn id="1493" idx="1"/>
          </p:cNvCxnSpPr>
          <p:nvPr/>
        </p:nvCxnSpPr>
        <p:spPr>
          <a:xfrm>
            <a:off x="4184822" y="1330125"/>
            <a:ext cx="769500" cy="1059900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96" name="Google Shape;1496;p51"/>
          <p:cNvSpPr/>
          <p:nvPr/>
        </p:nvSpPr>
        <p:spPr>
          <a:xfrm>
            <a:off x="8167421" y="559837"/>
            <a:ext cx="3385752" cy="681134"/>
          </a:xfrm>
          <a:prstGeom prst="rect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7" name="Google Shape;1497;p51"/>
          <p:cNvCxnSpPr>
            <a:stCxn id="1496" idx="2"/>
          </p:cNvCxnSpPr>
          <p:nvPr/>
        </p:nvCxnSpPr>
        <p:spPr>
          <a:xfrm flipH="1">
            <a:off x="9796997" y="1240971"/>
            <a:ext cx="63300" cy="953700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98" name="Google Shape;1498;p51"/>
          <p:cNvSpPr/>
          <p:nvPr/>
        </p:nvSpPr>
        <p:spPr>
          <a:xfrm>
            <a:off x="799070" y="3054331"/>
            <a:ext cx="10416326" cy="752559"/>
          </a:xfrm>
          <a:prstGeom prst="rect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9" name="Google Shape;1499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4513" y="2585252"/>
            <a:ext cx="5594047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070" y="4668985"/>
            <a:ext cx="5895975" cy="65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51"/>
          <p:cNvCxnSpPr/>
          <p:nvPr/>
        </p:nvCxnSpPr>
        <p:spPr>
          <a:xfrm>
            <a:off x="3629608" y="3806890"/>
            <a:ext cx="121298" cy="822775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02" name="Google Shape;1502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9070" y="5365529"/>
            <a:ext cx="17145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81444" y="4648899"/>
            <a:ext cx="4947666" cy="72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54292" y="5421415"/>
            <a:ext cx="6678871" cy="56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52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0" name="Google Shape;1510;p5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11" name="Google Shape;1511;p5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12" name="Google Shape;1512;p5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13" name="Google Shape;1513;p52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4" name="Google Shape;1514;p52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등록페이지로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수정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공지사항을 수정페이지로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삭제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해당 공지사항 삭제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15" name="Google Shape;1515;p52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6" name="Google Shape;1516;p52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7" name="Google Shape;1517;p52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8" name="Google Shape;1518;p52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9" name="Google Shape;1519;p52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0" name="Google Shape;1520;p52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21" name="Google Shape;152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60" y="1750798"/>
            <a:ext cx="7467588" cy="438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3602"/>
            <a:ext cx="12192000" cy="489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820" y="4660466"/>
            <a:ext cx="73342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053" y="5277111"/>
            <a:ext cx="4133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6667" y="5060516"/>
            <a:ext cx="66198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46667" y="5393891"/>
            <a:ext cx="6644209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5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5" name="Google Shape;1545;p5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46" name="Google Shape;1546;p5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47" name="Google Shape;1547;p5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48" name="Google Shape;1548;p5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9" name="Google Shape;1549;p55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-공지사항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50" name="Google Shape;1550;p5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1" name="Google Shape;1551;p5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2" name="Google Shape;1552;p5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3" name="Google Shape;1553;p5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4" name="Google Shape;1554;p5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5" name="Google Shape;1555;p5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6" name="Google Shape;155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105" y="1374973"/>
            <a:ext cx="7125744" cy="4737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13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Google Shape;156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1080" y="1907509"/>
            <a:ext cx="278092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730" y="5191382"/>
            <a:ext cx="4728456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730" y="5793274"/>
            <a:ext cx="5398732" cy="86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2447" y="5228656"/>
            <a:ext cx="6339553" cy="76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9516" y="593368"/>
            <a:ext cx="6958598" cy="4171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6" name="Google Shape;1566;p56"/>
          <p:cNvCxnSpPr>
            <a:endCxn id="1561" idx="1"/>
          </p:cNvCxnSpPr>
          <p:nvPr/>
        </p:nvCxnSpPr>
        <p:spPr>
          <a:xfrm rot="10800000" flipH="1">
            <a:off x="7382180" y="2679034"/>
            <a:ext cx="2028900" cy="2322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7" name="Google Shape;1567;p56"/>
          <p:cNvCxnSpPr>
            <a:endCxn id="1561" idx="1"/>
          </p:cNvCxnSpPr>
          <p:nvPr/>
        </p:nvCxnSpPr>
        <p:spPr>
          <a:xfrm>
            <a:off x="7382180" y="1786834"/>
            <a:ext cx="2028900" cy="8922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91159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62" y="304800"/>
            <a:ext cx="10048875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118" y="4337222"/>
            <a:ext cx="781899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118" y="4794422"/>
            <a:ext cx="54292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118" y="5481251"/>
            <a:ext cx="8496300" cy="62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0118" y="6169600"/>
            <a:ext cx="5937164" cy="47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5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3" name="Google Shape;1573;p5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게시판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74" name="Google Shape;1574;p5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75" name="Google Shape;1575;p5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76" name="Google Shape;1576;p5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7" name="Google Shape;1577;p57"/>
          <p:cNvGraphicFramePr/>
          <p:nvPr/>
        </p:nvGraphicFramePr>
        <p:xfrm>
          <a:off x="8476735" y="2687602"/>
          <a:ext cx="3532000" cy="21058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 보이기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제목을 누르면 질문한 Q&amp;A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등록버튼 클릭시 등록 페이지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78" name="Google Shape;1578;p57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9" name="Google Shape;1579;p57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0" name="Google Shape;1580;p57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1" name="Google Shape;1581;p57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2" name="Google Shape;1582;p57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3" name="Google Shape;1583;p57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4" name="Google Shape;158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06" y="1615743"/>
            <a:ext cx="7306190" cy="424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1231"/>
            <a:ext cx="12192000" cy="4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019" y="3839687"/>
            <a:ext cx="94202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019" y="4539428"/>
            <a:ext cx="94869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5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7" name="Google Shape;1597;p5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질문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98" name="Google Shape;1598;p5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99" name="Google Shape;1599;p5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00" name="Google Shape;1600;p5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01" name="Google Shape;1601;p59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등록버튼을 누르면 해당 질문이 등록이 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02" name="Google Shape;1602;p59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3" name="Google Shape;1603;p59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4" name="Google Shape;1604;p59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5" name="Google Shape;1605;p59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6" name="Google Shape;1606;p59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7" name="Google Shape;1607;p59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8" name="Google Shape;160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47" y="1863025"/>
            <a:ext cx="6899890" cy="418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Google Shape;1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141" y="173733"/>
            <a:ext cx="9620250" cy="43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3141" y="4635999"/>
            <a:ext cx="88011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718129"/>
            <a:ext cx="12192000" cy="9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1" name="Google Shape;1621;p6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게시판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22" name="Google Shape;1622;p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23" name="Google Shape;1623;p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24" name="Google Shape;1624;p6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5" name="Google Shape;1625;p61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수정버튼을 누르면 답변 수정 및 답변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26" name="Google Shape;1626;p6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7" name="Google Shape;1627;p6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8" name="Google Shape;1628;p6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9" name="Google Shape;1629;p6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0" name="Google Shape;1630;p6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1" name="Google Shape;1631;p6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2" name="Google Shape;163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850" y="1705526"/>
            <a:ext cx="7674407" cy="448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7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305" y="187430"/>
            <a:ext cx="11139813" cy="382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91" y="4015052"/>
            <a:ext cx="94202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591" y="4707632"/>
            <a:ext cx="94869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63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45" name="Google Shape;1645;p6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답변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46" name="Google Shape;1646;p6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47" name="Google Shape;1647;p6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48" name="Google Shape;1648;p6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49" name="Google Shape;1649;p63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답변을 등록하면 사용자에게 답변 여부를 보이게 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50" name="Google Shape;1650;p63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1" name="Google Shape;1651;p63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2" name="Google Shape;1652;p63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3" name="Google Shape;1653;p63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p63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5" name="Google Shape;1655;p63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6" name="Google Shape;165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9492" y="1493208"/>
            <a:ext cx="5392418" cy="4518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82" y="118289"/>
            <a:ext cx="12192000" cy="4295092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64"/>
          <p:cNvSpPr/>
          <p:nvPr/>
        </p:nvSpPr>
        <p:spPr>
          <a:xfrm>
            <a:off x="214604" y="149290"/>
            <a:ext cx="11803225" cy="2351314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64"/>
          <p:cNvSpPr/>
          <p:nvPr/>
        </p:nvSpPr>
        <p:spPr>
          <a:xfrm>
            <a:off x="214604" y="2569319"/>
            <a:ext cx="11803225" cy="1760085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4" name="Google Shape;166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604" y="4696309"/>
            <a:ext cx="8305800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5" name="Google Shape;1665;p64"/>
          <p:cNvCxnSpPr/>
          <p:nvPr/>
        </p:nvCxnSpPr>
        <p:spPr>
          <a:xfrm flipH="1">
            <a:off x="4124131" y="4329404"/>
            <a:ext cx="74645" cy="363894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66" name="Google Shape;1666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8671" y="5903289"/>
            <a:ext cx="6430410" cy="75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98776" y="1821198"/>
            <a:ext cx="766030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98776" y="1180983"/>
            <a:ext cx="69437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6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4" name="Google Shape;1674;p6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75" name="Google Shape;1675;p6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6" name="Google Shape;1676;p6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77" name="Google Shape;1677;p6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8" name="Google Shape;1678;p65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79" name="Google Shape;1679;p6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0" name="Google Shape;1680;p6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1" name="Google Shape;1681;p6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2" name="Google Shape;1682;p6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3" name="Google Shape;1683;p6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4" name="Google Shape;1684;p6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5" name="Google Shape;168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91" y="1863025"/>
            <a:ext cx="6612452" cy="414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655" y="250520"/>
            <a:ext cx="11613428" cy="473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256" y="5218134"/>
            <a:ext cx="63150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676" y="5755709"/>
            <a:ext cx="11624154" cy="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8" name="Google Shape;1698;p6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99" name="Google Shape;1699;p6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00" name="Google Shape;1700;p6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01" name="Google Shape;1701;p6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02" name="Google Shape;1702;p67"/>
          <p:cNvGraphicFramePr/>
          <p:nvPr/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클릭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공지글 클릭하면 해당 공지사항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03" name="Google Shape;1703;p67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4" name="Google Shape;1704;p67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5" name="Google Shape;1705;p67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6" name="Google Shape;1706;p67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7" name="Google Shape;1707;p67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8" name="Google Shape;1708;p67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9" name="Google Shape;170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163" y="1664044"/>
            <a:ext cx="3190493" cy="458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989" y="876300"/>
            <a:ext cx="4972050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4017" y="0"/>
            <a:ext cx="32554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6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21" name="Google Shape;1721;p6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22" name="Google Shape;1722;p6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23" name="Google Shape;1723;p6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24" name="Google Shape;1724;p6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25" name="Google Shape;1725;p69"/>
          <p:cNvGraphicFramePr/>
          <p:nvPr/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목록 버튼 누르면 공지사항 게시판으로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26" name="Google Shape;1726;p69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7" name="Google Shape;1727;p69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8" name="Google Shape;1728;p69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9" name="Google Shape;1729;p69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0" name="Google Shape;1730;p69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1" name="Google Shape;1731;p69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2" name="Google Shape;1732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1145" y="1752314"/>
            <a:ext cx="3057820" cy="425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42" y="0"/>
            <a:ext cx="325040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2305" y="141962"/>
            <a:ext cx="5934075" cy="3189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9" name="Google Shape;1739;p70"/>
          <p:cNvCxnSpPr>
            <a:stCxn id="1738" idx="1"/>
          </p:cNvCxnSpPr>
          <p:nvPr/>
        </p:nvCxnSpPr>
        <p:spPr>
          <a:xfrm rot="10800000">
            <a:off x="3700305" y="993820"/>
            <a:ext cx="1962000" cy="743100"/>
          </a:xfrm>
          <a:prstGeom prst="straightConnector1">
            <a:avLst/>
          </a:prstGeom>
          <a:noFill/>
          <a:ln w="539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740" name="Google Shape;1740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6236" y="3593472"/>
            <a:ext cx="4058330" cy="3167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1" name="Google Shape;1741;p70"/>
          <p:cNvCxnSpPr>
            <a:stCxn id="1740" idx="1"/>
          </p:cNvCxnSpPr>
          <p:nvPr/>
        </p:nvCxnSpPr>
        <p:spPr>
          <a:xfrm rot="10800000">
            <a:off x="3700236" y="3797593"/>
            <a:ext cx="2346000" cy="1379400"/>
          </a:xfrm>
          <a:prstGeom prst="straightConnector1">
            <a:avLst/>
          </a:prstGeom>
          <a:noFill/>
          <a:ln w="539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7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47" name="Google Shape;1747;p7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게시판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8" name="Google Shape;1748;p7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49" name="Google Shape;1749;p7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50" name="Google Shape;1750;p7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1" name="Google Shape;1751;p7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2" name="Google Shape;1752;p7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3" name="Google Shape;1753;p7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4" name="Google Shape;1754;p7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5" name="Google Shape;1755;p7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6" name="Google Shape;1756;p7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7" name="Google Shape;175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4382" y="1773408"/>
            <a:ext cx="3858560" cy="4344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8" name="Google Shape;1758;p71"/>
          <p:cNvGraphicFramePr/>
          <p:nvPr/>
        </p:nvGraphicFramePr>
        <p:xfrm>
          <a:off x="8476735" y="2687602"/>
          <a:ext cx="3532000" cy="21058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 보이기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제목을 누르면 질문한 Q&amp;A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등록버튼 클릭시 등록 페이지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465" y="0"/>
            <a:ext cx="32693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9897" y="979771"/>
            <a:ext cx="553402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73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0" name="Google Shape;1770;p7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질문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71" name="Google Shape;1771;p7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72" name="Google Shape;1772;p7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73" name="Google Shape;1773;p7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4" name="Google Shape;1774;p73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등록버튼을 누르면 해당 질문이 등록이 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75" name="Google Shape;1775;p73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6" name="Google Shape;1776;p73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7" name="Google Shape;1777;p73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8" name="Google Shape;1778;p73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9" name="Google Shape;1779;p73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0" name="Google Shape;1780;p73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1" name="Google Shape;1781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0562" y="1798126"/>
            <a:ext cx="3377387" cy="429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Google Shape;178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4997" y="0"/>
            <a:ext cx="30913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8299" y="1038290"/>
            <a:ext cx="50292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7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3" name="Google Shape;1793;p7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94" name="Google Shape;1794;p7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95" name="Google Shape;1795;p7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96" name="Google Shape;1796;p7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7" name="Google Shape;1797;p75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98" name="Google Shape;1798;p7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9" name="Google Shape;1799;p7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0" name="Google Shape;1800;p7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1" name="Google Shape;1801;p7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2" name="Google Shape;1802;p7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3" name="Google Shape;1803;p7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4" name="Google Shape;180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670" y="1796554"/>
            <a:ext cx="3512279" cy="429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12" y="137786"/>
            <a:ext cx="313346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0950" y="757564"/>
            <a:ext cx="8401050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7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7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김용승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User_로그인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User_회원가입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User_마이페이지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Admin_회원관리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" name="Google Shape;1822;p78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23" name="Google Shape;1823;p78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24" name="Google Shape;1824;p7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전체동의 체크박스 클릭시 모든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체크박스가 일괄적으로 체크됨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필수 체크박스에 체크하지 않으면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다음으로 버튼클릭시 필수항목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동의되지 않았다고 팝업알림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뒤로가기 클릭시 로그인 화면으로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이동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25" name="Google Shape;1825;p78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78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Fun딩 이용약관</a:t>
            </a:r>
            <a:endParaRPr/>
          </a:p>
        </p:txBody>
      </p:sp>
      <p:sp>
        <p:nvSpPr>
          <p:cNvPr id="1827" name="Google Shape;1827;p78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전체동의</a:t>
            </a:r>
            <a:endParaRPr/>
          </a:p>
        </p:txBody>
      </p:sp>
      <p:sp>
        <p:nvSpPr>
          <p:cNvPr id="1828" name="Google Shape;1828;p78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78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</a:t>
            </a:r>
            <a:endParaRPr/>
          </a:p>
        </p:txBody>
      </p:sp>
      <p:sp>
        <p:nvSpPr>
          <p:cNvPr id="1830" name="Google Shape;1830;p7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동의합니다(필수)</a:t>
            </a:r>
            <a:endParaRPr/>
          </a:p>
        </p:txBody>
      </p:sp>
      <p:sp>
        <p:nvSpPr>
          <p:cNvPr id="1831" name="Google Shape;1831;p78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78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이용약관2</a:t>
            </a:r>
            <a:endParaRPr/>
          </a:p>
        </p:txBody>
      </p:sp>
      <p:sp>
        <p:nvSpPr>
          <p:cNvPr id="1833" name="Google Shape;1833;p78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동의합니다(필수)</a:t>
            </a:r>
            <a:endParaRPr/>
          </a:p>
        </p:txBody>
      </p:sp>
      <p:sp>
        <p:nvSpPr>
          <p:cNvPr id="1834" name="Google Shape;1834;p78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78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이용약관3</a:t>
            </a:r>
            <a:endParaRPr/>
          </a:p>
        </p:txBody>
      </p:sp>
      <p:sp>
        <p:nvSpPr>
          <p:cNvPr id="1836" name="Google Shape;1836;p78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동의합니다(선택)</a:t>
            </a:r>
            <a:endParaRPr/>
          </a:p>
        </p:txBody>
      </p:sp>
      <p:sp>
        <p:nvSpPr>
          <p:cNvPr id="1837" name="Google Shape;1837;p78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8" name="Google Shape;1838;p78"/>
          <p:cNvGrpSpPr/>
          <p:nvPr/>
        </p:nvGrpSpPr>
        <p:grpSpPr>
          <a:xfrm>
            <a:off x="3248235" y="6021840"/>
            <a:ext cx="997842" cy="397069"/>
            <a:chOff x="-1" y="0"/>
            <a:chExt cx="997840" cy="397067"/>
          </a:xfrm>
        </p:grpSpPr>
        <p:sp>
          <p:nvSpPr>
            <p:cNvPr id="1839" name="Google Shape;1839;p78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78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뒤로가기</a:t>
              </a:r>
              <a:endParaRPr/>
            </a:p>
          </p:txBody>
        </p:sp>
      </p:grpSp>
      <p:grpSp>
        <p:nvGrpSpPr>
          <p:cNvPr id="1841" name="Google Shape;1841;p78"/>
          <p:cNvGrpSpPr/>
          <p:nvPr/>
        </p:nvGrpSpPr>
        <p:grpSpPr>
          <a:xfrm>
            <a:off x="4461399" y="6021840"/>
            <a:ext cx="997841" cy="397069"/>
            <a:chOff x="-1" y="0"/>
            <a:chExt cx="997840" cy="397067"/>
          </a:xfrm>
        </p:grpSpPr>
        <p:sp>
          <p:nvSpPr>
            <p:cNvPr id="1842" name="Google Shape;1842;p78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78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다음으로</a:t>
              </a:r>
              <a:endParaRPr/>
            </a:p>
          </p:txBody>
        </p:sp>
      </p:grpSp>
      <p:graphicFrame>
        <p:nvGraphicFramePr>
          <p:cNvPr id="1844" name="Google Shape;1844;p78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회원가입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845" name="Google Shape;1845;p78"/>
          <p:cNvGrpSpPr/>
          <p:nvPr/>
        </p:nvGrpSpPr>
        <p:grpSpPr>
          <a:xfrm>
            <a:off x="3285430" y="1927628"/>
            <a:ext cx="271606" cy="370841"/>
            <a:chOff x="0" y="0"/>
            <a:chExt cx="271604" cy="370840"/>
          </a:xfrm>
        </p:grpSpPr>
        <p:sp>
          <p:nvSpPr>
            <p:cNvPr id="1846" name="Google Shape;1846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848" name="Google Shape;1848;p78"/>
          <p:cNvGrpSpPr/>
          <p:nvPr/>
        </p:nvGrpSpPr>
        <p:grpSpPr>
          <a:xfrm>
            <a:off x="5441131" y="3330219"/>
            <a:ext cx="271606" cy="370841"/>
            <a:chOff x="0" y="0"/>
            <a:chExt cx="271604" cy="370840"/>
          </a:xfrm>
        </p:grpSpPr>
        <p:sp>
          <p:nvSpPr>
            <p:cNvPr id="1849" name="Google Shape;1849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851" name="Google Shape;1851;p78"/>
          <p:cNvGrpSpPr/>
          <p:nvPr/>
        </p:nvGrpSpPr>
        <p:grpSpPr>
          <a:xfrm>
            <a:off x="3032911" y="5836419"/>
            <a:ext cx="271605" cy="370841"/>
            <a:chOff x="0" y="0"/>
            <a:chExt cx="271604" cy="370840"/>
          </a:xfrm>
        </p:grpSpPr>
        <p:sp>
          <p:nvSpPr>
            <p:cNvPr id="1852" name="Google Shape;1852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5798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5694" y="919728"/>
            <a:ext cx="200977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8697" y="4613020"/>
            <a:ext cx="2506240" cy="1715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79"/>
          <p:cNvSpPr/>
          <p:nvPr/>
        </p:nvSpPr>
        <p:spPr>
          <a:xfrm rot="10800000">
            <a:off x="7264512" y="5262563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79"/>
          <p:cNvSpPr/>
          <p:nvPr/>
        </p:nvSpPr>
        <p:spPr>
          <a:xfrm>
            <a:off x="2989768" y="2208581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7" name="Google Shape;1867;p80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회원가입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868" name="Google Shape;1868;p80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69" name="Google Shape;1869;p80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70" name="Google Shape;1870;p8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71" name="Google Shape;1871;p80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80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80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사진 등록</a:t>
            </a:r>
            <a:endParaRPr/>
          </a:p>
        </p:txBody>
      </p:sp>
      <p:grpSp>
        <p:nvGrpSpPr>
          <p:cNvPr id="1874" name="Google Shape;1874;p80"/>
          <p:cNvGrpSpPr/>
          <p:nvPr/>
        </p:nvGrpSpPr>
        <p:grpSpPr>
          <a:xfrm>
            <a:off x="2433303" y="2526757"/>
            <a:ext cx="1394541" cy="247651"/>
            <a:chOff x="-1" y="0"/>
            <a:chExt cx="1394540" cy="247650"/>
          </a:xfrm>
        </p:grpSpPr>
        <p:sp>
          <p:nvSpPr>
            <p:cNvPr id="1875" name="Google Shape;187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이메일</a:t>
              </a:r>
              <a:endParaRPr/>
            </a:p>
          </p:txBody>
        </p:sp>
      </p:grpSp>
      <p:grpSp>
        <p:nvGrpSpPr>
          <p:cNvPr id="1877" name="Google Shape;1877;p80"/>
          <p:cNvGrpSpPr/>
          <p:nvPr/>
        </p:nvGrpSpPr>
        <p:grpSpPr>
          <a:xfrm>
            <a:off x="2433303" y="2845911"/>
            <a:ext cx="1394541" cy="247651"/>
            <a:chOff x="-1" y="0"/>
            <a:chExt cx="1394540" cy="247650"/>
          </a:xfrm>
        </p:grpSpPr>
        <p:sp>
          <p:nvSpPr>
            <p:cNvPr id="1878" name="Google Shape;1878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grpSp>
        <p:nvGrpSpPr>
          <p:cNvPr id="1880" name="Google Shape;1880;p80"/>
          <p:cNvGrpSpPr/>
          <p:nvPr/>
        </p:nvGrpSpPr>
        <p:grpSpPr>
          <a:xfrm>
            <a:off x="2433304" y="3164058"/>
            <a:ext cx="1394540" cy="252735"/>
            <a:chOff x="0" y="0"/>
            <a:chExt cx="1394539" cy="252733"/>
          </a:xfrm>
        </p:grpSpPr>
        <p:sp>
          <p:nvSpPr>
            <p:cNvPr id="1881" name="Google Shape;1881;p80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80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 확인</a:t>
              </a:r>
              <a:endParaRPr/>
            </a:p>
          </p:txBody>
        </p:sp>
      </p:grpSp>
      <p:grpSp>
        <p:nvGrpSpPr>
          <p:cNvPr id="1883" name="Google Shape;1883;p80"/>
          <p:cNvGrpSpPr/>
          <p:nvPr/>
        </p:nvGrpSpPr>
        <p:grpSpPr>
          <a:xfrm>
            <a:off x="2433303" y="3488782"/>
            <a:ext cx="1394541" cy="247651"/>
            <a:chOff x="-1" y="0"/>
            <a:chExt cx="1394540" cy="247650"/>
          </a:xfrm>
        </p:grpSpPr>
        <p:sp>
          <p:nvSpPr>
            <p:cNvPr id="1884" name="Google Shape;1884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grpSp>
        <p:nvGrpSpPr>
          <p:cNvPr id="1886" name="Google Shape;1886;p80"/>
          <p:cNvGrpSpPr/>
          <p:nvPr/>
        </p:nvGrpSpPr>
        <p:grpSpPr>
          <a:xfrm>
            <a:off x="2433303" y="5186862"/>
            <a:ext cx="1394541" cy="247651"/>
            <a:chOff x="-1" y="0"/>
            <a:chExt cx="1394540" cy="247650"/>
          </a:xfrm>
        </p:grpSpPr>
        <p:sp>
          <p:nvSpPr>
            <p:cNvPr id="1887" name="Google Shape;1887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grpSp>
        <p:nvGrpSpPr>
          <p:cNvPr id="1889" name="Google Shape;1889;p80"/>
          <p:cNvGrpSpPr/>
          <p:nvPr/>
        </p:nvGrpSpPr>
        <p:grpSpPr>
          <a:xfrm>
            <a:off x="2433303" y="3808233"/>
            <a:ext cx="1394541" cy="247651"/>
            <a:chOff x="-1" y="0"/>
            <a:chExt cx="1394540" cy="247650"/>
          </a:xfrm>
        </p:grpSpPr>
        <p:sp>
          <p:nvSpPr>
            <p:cNvPr id="1890" name="Google Shape;1890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생년월일</a:t>
              </a:r>
              <a:endParaRPr/>
            </a:p>
          </p:txBody>
        </p:sp>
      </p:grpSp>
      <p:sp>
        <p:nvSpPr>
          <p:cNvPr id="1892" name="Google Shape;1892;p80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80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8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80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80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7" name="Google Shape;1897;p80"/>
          <p:cNvGrpSpPr/>
          <p:nvPr/>
        </p:nvGrpSpPr>
        <p:grpSpPr>
          <a:xfrm>
            <a:off x="6447989" y="2515878"/>
            <a:ext cx="1052617" cy="247651"/>
            <a:chOff x="-1" y="0"/>
            <a:chExt cx="1052616" cy="247650"/>
          </a:xfrm>
        </p:grpSpPr>
        <p:sp>
          <p:nvSpPr>
            <p:cNvPr id="1898" name="Google Shape;1898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중복확인</a:t>
              </a:r>
              <a:endParaRPr/>
            </a:p>
          </p:txBody>
        </p:sp>
      </p:grpSp>
      <p:grpSp>
        <p:nvGrpSpPr>
          <p:cNvPr id="1900" name="Google Shape;1900;p80"/>
          <p:cNvGrpSpPr/>
          <p:nvPr/>
        </p:nvGrpSpPr>
        <p:grpSpPr>
          <a:xfrm>
            <a:off x="6447989" y="5186862"/>
            <a:ext cx="1052617" cy="247651"/>
            <a:chOff x="-1" y="0"/>
            <a:chExt cx="1052616" cy="247650"/>
          </a:xfrm>
        </p:grpSpPr>
        <p:sp>
          <p:nvSpPr>
            <p:cNvPr id="1901" name="Google Shape;1901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인증번호받기</a:t>
              </a:r>
              <a:endParaRPr/>
            </a:p>
          </p:txBody>
        </p:sp>
      </p:grpSp>
      <p:sp>
        <p:nvSpPr>
          <p:cNvPr id="1903" name="Google Shape;1903;p80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4" name="Google Shape;1904;p80"/>
          <p:cNvGrpSpPr/>
          <p:nvPr/>
        </p:nvGrpSpPr>
        <p:grpSpPr>
          <a:xfrm>
            <a:off x="2433303" y="4127684"/>
            <a:ext cx="1394541" cy="247651"/>
            <a:chOff x="-1" y="0"/>
            <a:chExt cx="1394540" cy="247650"/>
          </a:xfrm>
        </p:grpSpPr>
        <p:sp>
          <p:nvSpPr>
            <p:cNvPr id="1905" name="Google Shape;190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성별</a:t>
              </a:r>
              <a:endParaRPr/>
            </a:p>
          </p:txBody>
        </p:sp>
      </p:grpSp>
      <p:grpSp>
        <p:nvGrpSpPr>
          <p:cNvPr id="1907" name="Google Shape;1907;p80"/>
          <p:cNvGrpSpPr/>
          <p:nvPr/>
        </p:nvGrpSpPr>
        <p:grpSpPr>
          <a:xfrm>
            <a:off x="4266724" y="4114184"/>
            <a:ext cx="676819" cy="243841"/>
            <a:chOff x="0" y="0"/>
            <a:chExt cx="676818" cy="243840"/>
          </a:xfrm>
        </p:grpSpPr>
        <p:sp>
          <p:nvSpPr>
            <p:cNvPr id="1908" name="Google Shape;1908;p80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0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남성</a:t>
              </a:r>
              <a:endParaRPr/>
            </a:p>
          </p:txBody>
        </p:sp>
      </p:grpSp>
      <p:grpSp>
        <p:nvGrpSpPr>
          <p:cNvPr id="1910" name="Google Shape;1910;p80"/>
          <p:cNvGrpSpPr/>
          <p:nvPr/>
        </p:nvGrpSpPr>
        <p:grpSpPr>
          <a:xfrm>
            <a:off x="5459278" y="4112279"/>
            <a:ext cx="676820" cy="247651"/>
            <a:chOff x="-1" y="0"/>
            <a:chExt cx="676819" cy="247650"/>
          </a:xfrm>
        </p:grpSpPr>
        <p:sp>
          <p:nvSpPr>
            <p:cNvPr id="1911" name="Google Shape;1911;p80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0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여성</a:t>
              </a:r>
              <a:endParaRPr/>
            </a:p>
          </p:txBody>
        </p:sp>
      </p:grpSp>
      <p:grpSp>
        <p:nvGrpSpPr>
          <p:cNvPr id="1913" name="Google Shape;1913;p80"/>
          <p:cNvGrpSpPr/>
          <p:nvPr/>
        </p:nvGrpSpPr>
        <p:grpSpPr>
          <a:xfrm>
            <a:off x="2433303" y="1855334"/>
            <a:ext cx="1394541" cy="247651"/>
            <a:chOff x="-1" y="0"/>
            <a:chExt cx="1394540" cy="247650"/>
          </a:xfrm>
        </p:grpSpPr>
        <p:sp>
          <p:nvSpPr>
            <p:cNvPr id="1914" name="Google Shape;1914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회원구분</a:t>
              </a:r>
              <a:endParaRPr/>
            </a:p>
          </p:txBody>
        </p:sp>
      </p:grpSp>
      <p:sp>
        <p:nvSpPr>
          <p:cNvPr id="1916" name="Google Shape;1916;p80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7" name="Google Shape;1917;p80"/>
          <p:cNvGrpSpPr/>
          <p:nvPr/>
        </p:nvGrpSpPr>
        <p:grpSpPr>
          <a:xfrm>
            <a:off x="4257671" y="1855334"/>
            <a:ext cx="866590" cy="247651"/>
            <a:chOff x="0" y="0"/>
            <a:chExt cx="866588" cy="247650"/>
          </a:xfrm>
        </p:grpSpPr>
        <p:sp>
          <p:nvSpPr>
            <p:cNvPr id="1918" name="Google Shape;1918;p80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80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메이커회원</a:t>
              </a:r>
              <a:endParaRPr/>
            </a:p>
          </p:txBody>
        </p:sp>
      </p:grpSp>
      <p:sp>
        <p:nvSpPr>
          <p:cNvPr id="1920" name="Google Shape;1920;p80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1" name="Google Shape;1921;p80"/>
          <p:cNvGrpSpPr/>
          <p:nvPr/>
        </p:nvGrpSpPr>
        <p:grpSpPr>
          <a:xfrm>
            <a:off x="5367192" y="1855334"/>
            <a:ext cx="866590" cy="247651"/>
            <a:chOff x="0" y="0"/>
            <a:chExt cx="866588" cy="247650"/>
          </a:xfrm>
        </p:grpSpPr>
        <p:sp>
          <p:nvSpPr>
            <p:cNvPr id="1922" name="Google Shape;1922;p80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0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서포터회원</a:t>
              </a:r>
              <a:endParaRPr/>
            </a:p>
          </p:txBody>
        </p:sp>
      </p:grpSp>
      <p:sp>
        <p:nvSpPr>
          <p:cNvPr id="1924" name="Google Shape;1924;p80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8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6" name="Google Shape;1926;p80"/>
          <p:cNvGrpSpPr/>
          <p:nvPr/>
        </p:nvGrpSpPr>
        <p:grpSpPr>
          <a:xfrm>
            <a:off x="2433304" y="5500876"/>
            <a:ext cx="1394540" cy="252735"/>
            <a:chOff x="0" y="0"/>
            <a:chExt cx="1394539" cy="252733"/>
          </a:xfrm>
        </p:grpSpPr>
        <p:sp>
          <p:nvSpPr>
            <p:cNvPr id="1927" name="Google Shape;1927;p80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0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 입력</a:t>
              </a:r>
              <a:endParaRPr/>
            </a:p>
          </p:txBody>
        </p:sp>
      </p:grpSp>
      <p:sp>
        <p:nvSpPr>
          <p:cNvPr id="1929" name="Google Shape;1929;p80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0" name="Google Shape;1930;p80"/>
          <p:cNvGrpSpPr/>
          <p:nvPr/>
        </p:nvGrpSpPr>
        <p:grpSpPr>
          <a:xfrm>
            <a:off x="6447989" y="5493908"/>
            <a:ext cx="1052617" cy="247651"/>
            <a:chOff x="-1" y="0"/>
            <a:chExt cx="1052616" cy="247650"/>
          </a:xfrm>
        </p:grpSpPr>
        <p:sp>
          <p:nvSpPr>
            <p:cNvPr id="1931" name="Google Shape;1931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인증번호확인</a:t>
              </a:r>
              <a:endParaRPr/>
            </a:p>
          </p:txBody>
        </p:sp>
      </p:grpSp>
      <p:grpSp>
        <p:nvGrpSpPr>
          <p:cNvPr id="1933" name="Google Shape;1933;p80"/>
          <p:cNvGrpSpPr/>
          <p:nvPr/>
        </p:nvGrpSpPr>
        <p:grpSpPr>
          <a:xfrm>
            <a:off x="4062078" y="6108264"/>
            <a:ext cx="1394541" cy="482791"/>
            <a:chOff x="-1" y="-1"/>
            <a:chExt cx="1394540" cy="482790"/>
          </a:xfrm>
        </p:grpSpPr>
        <p:sp>
          <p:nvSpPr>
            <p:cNvPr id="1934" name="Google Shape;1934;p80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0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 완료</a:t>
              </a:r>
              <a:endParaRPr/>
            </a:p>
          </p:txBody>
        </p:sp>
      </p:grpSp>
      <p:sp>
        <p:nvSpPr>
          <p:cNvPr id="1936" name="Google Shape;1936;p80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/>
          </a:p>
        </p:txBody>
      </p:sp>
      <p:grpSp>
        <p:nvGrpSpPr>
          <p:cNvPr id="1937" name="Google Shape;1937;p80"/>
          <p:cNvGrpSpPr/>
          <p:nvPr/>
        </p:nvGrpSpPr>
        <p:grpSpPr>
          <a:xfrm>
            <a:off x="2433303" y="4832653"/>
            <a:ext cx="1394541" cy="247651"/>
            <a:chOff x="-1" y="0"/>
            <a:chExt cx="1394540" cy="247650"/>
          </a:xfrm>
        </p:grpSpPr>
        <p:sp>
          <p:nvSpPr>
            <p:cNvPr id="1938" name="Google Shape;1938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/>
            </a:p>
          </p:txBody>
        </p:sp>
      </p:grpSp>
      <p:sp>
        <p:nvSpPr>
          <p:cNvPr id="1940" name="Google Shape;1940;p80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1" name="Google Shape;1941;p80"/>
          <p:cNvGrpSpPr/>
          <p:nvPr/>
        </p:nvGrpSpPr>
        <p:grpSpPr>
          <a:xfrm>
            <a:off x="6447989" y="4832653"/>
            <a:ext cx="1052617" cy="247651"/>
            <a:chOff x="-1" y="0"/>
            <a:chExt cx="1052616" cy="247650"/>
          </a:xfrm>
        </p:grpSpPr>
        <p:sp>
          <p:nvSpPr>
            <p:cNvPr id="1942" name="Google Shape;1942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주소찾기</a:t>
              </a:r>
              <a:endParaRPr/>
            </a:p>
          </p:txBody>
        </p:sp>
      </p:grpSp>
      <p:grpSp>
        <p:nvGrpSpPr>
          <p:cNvPr id="1944" name="Google Shape;1944;p80"/>
          <p:cNvGrpSpPr/>
          <p:nvPr/>
        </p:nvGrpSpPr>
        <p:grpSpPr>
          <a:xfrm>
            <a:off x="2433303" y="2209686"/>
            <a:ext cx="1394541" cy="247651"/>
            <a:chOff x="-1" y="0"/>
            <a:chExt cx="1394540" cy="247650"/>
          </a:xfrm>
        </p:grpSpPr>
        <p:sp>
          <p:nvSpPr>
            <p:cNvPr id="1945" name="Google Shape;194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sp>
        <p:nvSpPr>
          <p:cNvPr id="1947" name="Google Shape;1947;p80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8" name="Google Shape;1948;p80"/>
          <p:cNvGrpSpPr/>
          <p:nvPr/>
        </p:nvGrpSpPr>
        <p:grpSpPr>
          <a:xfrm>
            <a:off x="6447989" y="2208833"/>
            <a:ext cx="1052617" cy="247651"/>
            <a:chOff x="-1" y="0"/>
            <a:chExt cx="1052616" cy="247650"/>
          </a:xfrm>
        </p:grpSpPr>
        <p:sp>
          <p:nvSpPr>
            <p:cNvPr id="1949" name="Google Shape;1949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중복확인</a:t>
              </a:r>
              <a:endParaRPr/>
            </a:p>
          </p:txBody>
        </p:sp>
      </p:grpSp>
      <p:grpSp>
        <p:nvGrpSpPr>
          <p:cNvPr id="1951" name="Google Shape;1951;p80"/>
          <p:cNvGrpSpPr/>
          <p:nvPr/>
        </p:nvGrpSpPr>
        <p:grpSpPr>
          <a:xfrm>
            <a:off x="2433303" y="4472125"/>
            <a:ext cx="1394541" cy="247651"/>
            <a:chOff x="-1" y="0"/>
            <a:chExt cx="1394540" cy="247650"/>
          </a:xfrm>
        </p:grpSpPr>
        <p:sp>
          <p:nvSpPr>
            <p:cNvPr id="1952" name="Google Shape;1952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</a:t>
              </a:r>
              <a:endParaRPr/>
            </a:p>
          </p:txBody>
        </p:sp>
      </p:grpSp>
      <p:sp>
        <p:nvSpPr>
          <p:cNvPr id="1954" name="Google Shape;1954;p80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1404" y="0"/>
            <a:ext cx="428927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98" y="2302365"/>
            <a:ext cx="3487941" cy="30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81"/>
          <p:cNvSpPr/>
          <p:nvPr/>
        </p:nvSpPr>
        <p:spPr>
          <a:xfrm>
            <a:off x="2027978" y="3529511"/>
            <a:ext cx="1602462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2" name="Google Shape;1962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4587" y="5029553"/>
            <a:ext cx="5099459" cy="68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4587" y="5640440"/>
            <a:ext cx="5099459" cy="787996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81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5" name="Google Shape;1965;p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47613" y="963345"/>
            <a:ext cx="26860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81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81"/>
          <p:cNvSpPr/>
          <p:nvPr/>
        </p:nvSpPr>
        <p:spPr>
          <a:xfrm>
            <a:off x="8148903" y="833181"/>
            <a:ext cx="2883470" cy="987414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81"/>
          <p:cNvSpPr/>
          <p:nvPr/>
        </p:nvSpPr>
        <p:spPr>
          <a:xfrm>
            <a:off x="6707167" y="4954663"/>
            <a:ext cx="5225299" cy="154845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3" name="Google Shape;1973;p82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로그인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974" name="Google Shape;1974;p82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75" name="Google Shape;1975;p82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76" name="Google Shape;1976;p8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하단의 버튼과 이미지아이콘에 모두 링크를 걸어 어디를 눌러도 해당 화면으로 넘어갈 수 있게 설정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SNS로그인 가능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977" name="Google Shape;1977;p82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82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grpSp>
        <p:nvGrpSpPr>
          <p:cNvPr id="1979" name="Google Shape;1979;p82"/>
          <p:cNvGrpSpPr/>
          <p:nvPr/>
        </p:nvGrpSpPr>
        <p:grpSpPr>
          <a:xfrm>
            <a:off x="1174874" y="3266954"/>
            <a:ext cx="769851" cy="247651"/>
            <a:chOff x="-1" y="0"/>
            <a:chExt cx="769850" cy="247650"/>
          </a:xfrm>
        </p:grpSpPr>
        <p:sp>
          <p:nvSpPr>
            <p:cNvPr id="1980" name="Google Shape;1980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1982" name="Google Shape;1982;p82"/>
          <p:cNvGrpSpPr/>
          <p:nvPr/>
        </p:nvGrpSpPr>
        <p:grpSpPr>
          <a:xfrm>
            <a:off x="1174874" y="3779470"/>
            <a:ext cx="769851" cy="247651"/>
            <a:chOff x="-1" y="0"/>
            <a:chExt cx="769850" cy="247650"/>
          </a:xfrm>
        </p:grpSpPr>
        <p:sp>
          <p:nvSpPr>
            <p:cNvPr id="1983" name="Google Shape;1983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1985" name="Google Shape;1985;p82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82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7" name="Google Shape;1987;p82"/>
          <p:cNvGrpSpPr/>
          <p:nvPr/>
        </p:nvGrpSpPr>
        <p:grpSpPr>
          <a:xfrm>
            <a:off x="1982556" y="4313804"/>
            <a:ext cx="769851" cy="247651"/>
            <a:chOff x="-1" y="0"/>
            <a:chExt cx="769850" cy="247650"/>
          </a:xfrm>
        </p:grpSpPr>
        <p:sp>
          <p:nvSpPr>
            <p:cNvPr id="1988" name="Google Shape;1988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</p:grpSp>
      <p:grpSp>
        <p:nvGrpSpPr>
          <p:cNvPr id="1990" name="Google Shape;1990;p82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1991" name="Google Shape;1991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1993" name="Google Shape;1993;p82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4" name="Google Shape;1994;p82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995" name="Google Shape;1995;p82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1996" name="Google Shape;1996;p82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82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1998" name="Google Shape;1998;p82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1999" name="Google Shape;1999;p82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2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001" name="Google Shape;2001;p82" descr="그림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82" descr="그림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82" descr="그림 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4" name="Google Shape;2004;p82"/>
          <p:cNvGrpSpPr/>
          <p:nvPr/>
        </p:nvGrpSpPr>
        <p:grpSpPr>
          <a:xfrm>
            <a:off x="4421349" y="2867783"/>
            <a:ext cx="271606" cy="370841"/>
            <a:chOff x="0" y="0"/>
            <a:chExt cx="271604" cy="370840"/>
          </a:xfrm>
        </p:grpSpPr>
        <p:sp>
          <p:nvSpPr>
            <p:cNvPr id="2005" name="Google Shape;2005;p82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8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pic>
        <p:nvPicPr>
          <p:cNvPr id="2007" name="Google Shape;2007;p82" descr="그림 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4641" y="4700797"/>
            <a:ext cx="2080493" cy="366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8" name="Google Shape;2008;p82"/>
          <p:cNvGrpSpPr/>
          <p:nvPr/>
        </p:nvGrpSpPr>
        <p:grpSpPr>
          <a:xfrm>
            <a:off x="1068839" y="4544725"/>
            <a:ext cx="271606" cy="370841"/>
            <a:chOff x="0" y="0"/>
            <a:chExt cx="271604" cy="370840"/>
          </a:xfrm>
        </p:grpSpPr>
        <p:sp>
          <p:nvSpPr>
            <p:cNvPr id="2009" name="Google Shape;2009;p82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8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2231"/>
            <a:ext cx="12192000" cy="473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179" y="2709334"/>
            <a:ext cx="2418077" cy="71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385716"/>
            <a:ext cx="5551581" cy="21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83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9" name="Google Shape;2019;p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243" y="524583"/>
            <a:ext cx="1991976" cy="220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4199" y="4071089"/>
            <a:ext cx="52101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8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94199" y="5201782"/>
            <a:ext cx="41910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83"/>
          <p:cNvSpPr/>
          <p:nvPr/>
        </p:nvSpPr>
        <p:spPr>
          <a:xfrm rot="10800000">
            <a:off x="4208351" y="4597942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83"/>
          <p:cNvSpPr/>
          <p:nvPr/>
        </p:nvSpPr>
        <p:spPr>
          <a:xfrm>
            <a:off x="4840581" y="4071089"/>
            <a:ext cx="5345270" cy="220033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8" name="Google Shape;2028;p84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로그인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029" name="Google Shape;2029;p84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30" name="Google Shape;2030;p84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31" name="Google Shape;2031;p84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32" name="Google Shape;2032;p84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8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grpSp>
        <p:nvGrpSpPr>
          <p:cNvPr id="2034" name="Google Shape;2034;p84"/>
          <p:cNvGrpSpPr/>
          <p:nvPr/>
        </p:nvGrpSpPr>
        <p:grpSpPr>
          <a:xfrm>
            <a:off x="3039889" y="3103995"/>
            <a:ext cx="769852" cy="358954"/>
            <a:chOff x="-1" y="0"/>
            <a:chExt cx="769850" cy="358952"/>
          </a:xfrm>
        </p:grpSpPr>
        <p:sp>
          <p:nvSpPr>
            <p:cNvPr id="2035" name="Google Shape;2035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2037" name="Google Shape;2037;p84"/>
          <p:cNvGrpSpPr/>
          <p:nvPr/>
        </p:nvGrpSpPr>
        <p:grpSpPr>
          <a:xfrm>
            <a:off x="3039889" y="3734201"/>
            <a:ext cx="769852" cy="358954"/>
            <a:chOff x="-1" y="0"/>
            <a:chExt cx="769850" cy="358952"/>
          </a:xfrm>
        </p:grpSpPr>
        <p:sp>
          <p:nvSpPr>
            <p:cNvPr id="2038" name="Google Shape;2038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2040" name="Google Shape;2040;p84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84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2" name="Google Shape;2042;p84"/>
          <p:cNvGrpSpPr/>
          <p:nvPr/>
        </p:nvGrpSpPr>
        <p:grpSpPr>
          <a:xfrm>
            <a:off x="3847571" y="4268535"/>
            <a:ext cx="769851" cy="358954"/>
            <a:chOff x="-1" y="0"/>
            <a:chExt cx="769850" cy="358952"/>
          </a:xfrm>
        </p:grpSpPr>
        <p:sp>
          <p:nvSpPr>
            <p:cNvPr id="2043" name="Google Shape;2043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</p:grpSp>
      <p:grpSp>
        <p:nvGrpSpPr>
          <p:cNvPr id="2045" name="Google Shape;2045;p84"/>
          <p:cNvGrpSpPr/>
          <p:nvPr/>
        </p:nvGrpSpPr>
        <p:grpSpPr>
          <a:xfrm>
            <a:off x="2675477" y="5884421"/>
            <a:ext cx="769851" cy="247651"/>
            <a:chOff x="-1" y="0"/>
            <a:chExt cx="769850" cy="247650"/>
          </a:xfrm>
        </p:grpSpPr>
        <p:sp>
          <p:nvSpPr>
            <p:cNvPr id="2046" name="Google Shape;2046;p84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84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048" name="Google Shape;2048;p84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9" name="Google Shape;2049;p84"/>
          <p:cNvGrpSpPr/>
          <p:nvPr/>
        </p:nvGrpSpPr>
        <p:grpSpPr>
          <a:xfrm>
            <a:off x="3648403" y="5884421"/>
            <a:ext cx="852627" cy="247651"/>
            <a:chOff x="-1" y="0"/>
            <a:chExt cx="852626" cy="247650"/>
          </a:xfrm>
        </p:grpSpPr>
        <p:sp>
          <p:nvSpPr>
            <p:cNvPr id="2050" name="Google Shape;2050;p84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84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52" name="Google Shape;2052;p84"/>
          <p:cNvGrpSpPr/>
          <p:nvPr/>
        </p:nvGrpSpPr>
        <p:grpSpPr>
          <a:xfrm>
            <a:off x="4704105" y="5884421"/>
            <a:ext cx="991981" cy="247651"/>
            <a:chOff x="0" y="0"/>
            <a:chExt cx="991979" cy="247650"/>
          </a:xfrm>
        </p:grpSpPr>
        <p:sp>
          <p:nvSpPr>
            <p:cNvPr id="2053" name="Google Shape;2053;p84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84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055" name="Google Shape;2055;p84" descr="그림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557" y="4769017"/>
            <a:ext cx="3081877" cy="54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Google Shape;2060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0068" y="0"/>
            <a:ext cx="339186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449" y="3429000"/>
            <a:ext cx="28384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85"/>
          <p:cNvSpPr/>
          <p:nvPr/>
        </p:nvSpPr>
        <p:spPr>
          <a:xfrm>
            <a:off x="3662593" y="4689526"/>
            <a:ext cx="1190064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3" name="Google Shape;2063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1498" y="991872"/>
            <a:ext cx="277177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85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9" name="Google Shape;2069;p86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아이디찾기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070" name="Google Shape;2070;p86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71" name="Google Shape;2071;p86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72" name="Google Shape;2072;p86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이메일,핸드폰번호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중 선택하여 인증 방식 선택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73" name="Google Shape;2073;p86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86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찾기</a:t>
            </a:r>
            <a:endParaRPr/>
          </a:p>
        </p:txBody>
      </p:sp>
      <p:grpSp>
        <p:nvGrpSpPr>
          <p:cNvPr id="2075" name="Google Shape;2075;p86"/>
          <p:cNvGrpSpPr/>
          <p:nvPr/>
        </p:nvGrpSpPr>
        <p:grpSpPr>
          <a:xfrm>
            <a:off x="633743" y="3266954"/>
            <a:ext cx="986647" cy="247651"/>
            <a:chOff x="-1" y="0"/>
            <a:chExt cx="986646" cy="247650"/>
          </a:xfrm>
        </p:grpSpPr>
        <p:sp>
          <p:nvSpPr>
            <p:cNvPr id="2076" name="Google Shape;2076;p86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86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grpSp>
        <p:nvGrpSpPr>
          <p:cNvPr id="2078" name="Google Shape;2078;p86"/>
          <p:cNvGrpSpPr/>
          <p:nvPr/>
        </p:nvGrpSpPr>
        <p:grpSpPr>
          <a:xfrm>
            <a:off x="633743" y="3779470"/>
            <a:ext cx="992174" cy="247651"/>
            <a:chOff x="0" y="0"/>
            <a:chExt cx="992172" cy="247650"/>
          </a:xfrm>
        </p:grpSpPr>
        <p:sp>
          <p:nvSpPr>
            <p:cNvPr id="2079" name="Google Shape;2079;p86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86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sp>
        <p:nvSpPr>
          <p:cNvPr id="2081" name="Google Shape;2081;p86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86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3" name="Google Shape;2083;p86"/>
          <p:cNvGrpSpPr/>
          <p:nvPr/>
        </p:nvGrpSpPr>
        <p:grpSpPr>
          <a:xfrm>
            <a:off x="1982557" y="4774284"/>
            <a:ext cx="885918" cy="247651"/>
            <a:chOff x="0" y="0"/>
            <a:chExt cx="885916" cy="247650"/>
          </a:xfrm>
        </p:grpSpPr>
        <p:sp>
          <p:nvSpPr>
            <p:cNvPr id="2084" name="Google Shape;2084;p86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86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86" name="Google Shape;2086;p86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2087" name="Google Shape;2087;p86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86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089" name="Google Shape;2089;p86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0" name="Google Shape;2090;p86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091" name="Google Shape;2091;p86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2092" name="Google Shape;2092;p86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86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94" name="Google Shape;2094;p86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2095" name="Google Shape;2095;p86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86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097" name="Google Shape;2097;p86" descr="그림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86" descr="그림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86" descr="그림 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86"/>
          <p:cNvGrpSpPr/>
          <p:nvPr/>
        </p:nvGrpSpPr>
        <p:grpSpPr>
          <a:xfrm>
            <a:off x="1590195" y="3492866"/>
            <a:ext cx="271606" cy="370841"/>
            <a:chOff x="0" y="0"/>
            <a:chExt cx="271604" cy="370840"/>
          </a:xfrm>
        </p:grpSpPr>
        <p:sp>
          <p:nvSpPr>
            <p:cNvPr id="2101" name="Google Shape;2101;p86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86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103" name="Google Shape;2103;p86"/>
          <p:cNvGrpSpPr/>
          <p:nvPr/>
        </p:nvGrpSpPr>
        <p:grpSpPr>
          <a:xfrm>
            <a:off x="3079792" y="3779470"/>
            <a:ext cx="1039537" cy="247651"/>
            <a:chOff x="0" y="0"/>
            <a:chExt cx="1039535" cy="247650"/>
          </a:xfrm>
        </p:grpSpPr>
        <p:sp>
          <p:nvSpPr>
            <p:cNvPr id="2104" name="Google Shape;2104;p86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86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인증번호발송</a:t>
              </a:r>
              <a:endParaRPr/>
            </a:p>
          </p:txBody>
        </p:sp>
      </p:grpSp>
      <p:grpSp>
        <p:nvGrpSpPr>
          <p:cNvPr id="2106" name="Google Shape;2106;p86"/>
          <p:cNvGrpSpPr/>
          <p:nvPr/>
        </p:nvGrpSpPr>
        <p:grpSpPr>
          <a:xfrm>
            <a:off x="633743" y="4177621"/>
            <a:ext cx="992174" cy="396241"/>
            <a:chOff x="0" y="0"/>
            <a:chExt cx="992172" cy="396240"/>
          </a:xfrm>
        </p:grpSpPr>
        <p:sp>
          <p:nvSpPr>
            <p:cNvPr id="2107" name="Google Shape;2107;p86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86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입력</a:t>
              </a:r>
              <a:endParaRPr/>
            </a:p>
          </p:txBody>
        </p:sp>
      </p:grpSp>
      <p:sp>
        <p:nvSpPr>
          <p:cNvPr id="2109" name="Google Shape;2109;p86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86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8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2116" name="Google Shape;2116;p87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17" name="Google Shape;211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5228"/>
            <a:ext cx="12192000" cy="664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132" y="1446879"/>
            <a:ext cx="2327731" cy="10074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87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0" name="Google Shape;2120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5053" y="3671746"/>
            <a:ext cx="520065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8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2" name="Google Shape;2122;p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5053" y="4684225"/>
            <a:ext cx="23907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87"/>
          <p:cNvSpPr/>
          <p:nvPr/>
        </p:nvSpPr>
        <p:spPr>
          <a:xfrm>
            <a:off x="4704194" y="3532933"/>
            <a:ext cx="5345270" cy="189009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8" name="Google Shape;2128;p88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비밀번호 찾기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129" name="Google Shape;2129;p88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30" name="Google Shape;2130;p88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31" name="Google Shape;2131;p8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132" name="Google Shape;2132;p88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88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/>
          </a:p>
        </p:txBody>
      </p:sp>
      <p:grpSp>
        <p:nvGrpSpPr>
          <p:cNvPr id="2134" name="Google Shape;2134;p88"/>
          <p:cNvGrpSpPr/>
          <p:nvPr/>
        </p:nvGrpSpPr>
        <p:grpSpPr>
          <a:xfrm>
            <a:off x="633743" y="3429911"/>
            <a:ext cx="986647" cy="247651"/>
            <a:chOff x="-1" y="0"/>
            <a:chExt cx="986646" cy="247650"/>
          </a:xfrm>
        </p:grpSpPr>
        <p:sp>
          <p:nvSpPr>
            <p:cNvPr id="2135" name="Google Shape;2135;p88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88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2137" name="Google Shape;2137;p88"/>
          <p:cNvGrpSpPr/>
          <p:nvPr/>
        </p:nvGrpSpPr>
        <p:grpSpPr>
          <a:xfrm>
            <a:off x="633743" y="3779470"/>
            <a:ext cx="992174" cy="247651"/>
            <a:chOff x="0" y="0"/>
            <a:chExt cx="992172" cy="247650"/>
          </a:xfrm>
        </p:grpSpPr>
        <p:sp>
          <p:nvSpPr>
            <p:cNvPr id="2138" name="Google Shape;2138;p88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88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sp>
        <p:nvSpPr>
          <p:cNvPr id="2140" name="Google Shape;2140;p88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8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2" name="Google Shape;2142;p88"/>
          <p:cNvGrpSpPr/>
          <p:nvPr/>
        </p:nvGrpSpPr>
        <p:grpSpPr>
          <a:xfrm>
            <a:off x="1982557" y="4774284"/>
            <a:ext cx="977927" cy="247651"/>
            <a:chOff x="0" y="0"/>
            <a:chExt cx="977925" cy="247650"/>
          </a:xfrm>
        </p:grpSpPr>
        <p:sp>
          <p:nvSpPr>
            <p:cNvPr id="2143" name="Google Shape;2143;p88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88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grpSp>
        <p:nvGrpSpPr>
          <p:cNvPr id="2145" name="Google Shape;2145;p88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2146" name="Google Shape;2146;p88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88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148" name="Google Shape;2148;p88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9" name="Google Shape;2149;p88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150" name="Google Shape;2150;p88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2151" name="Google Shape;2151;p88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88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153" name="Google Shape;2153;p88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2154" name="Google Shape;2154;p88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88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156" name="Google Shape;2156;p88" descr="그림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88" descr="그림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88" descr="그림 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9" name="Google Shape;2159;p88"/>
          <p:cNvGrpSpPr/>
          <p:nvPr/>
        </p:nvGrpSpPr>
        <p:grpSpPr>
          <a:xfrm>
            <a:off x="3079792" y="3779470"/>
            <a:ext cx="1039537" cy="247651"/>
            <a:chOff x="0" y="0"/>
            <a:chExt cx="1039535" cy="247650"/>
          </a:xfrm>
        </p:grpSpPr>
        <p:sp>
          <p:nvSpPr>
            <p:cNvPr id="2160" name="Google Shape;2160;p88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88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인증번호발송</a:t>
              </a:r>
              <a:endParaRPr/>
            </a:p>
          </p:txBody>
        </p:sp>
      </p:grpSp>
      <p:grpSp>
        <p:nvGrpSpPr>
          <p:cNvPr id="2162" name="Google Shape;2162;p88"/>
          <p:cNvGrpSpPr/>
          <p:nvPr/>
        </p:nvGrpSpPr>
        <p:grpSpPr>
          <a:xfrm>
            <a:off x="785586" y="4177621"/>
            <a:ext cx="840332" cy="396241"/>
            <a:chOff x="0" y="0"/>
            <a:chExt cx="840331" cy="396240"/>
          </a:xfrm>
        </p:grpSpPr>
        <p:sp>
          <p:nvSpPr>
            <p:cNvPr id="2163" name="Google Shape;2163;p88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88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입력</a:t>
              </a:r>
              <a:endParaRPr/>
            </a:p>
          </p:txBody>
        </p:sp>
      </p:grpSp>
      <p:sp>
        <p:nvSpPr>
          <p:cNvPr id="2165" name="Google Shape;2165;p88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88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7" name="Google Shape;2167;p88"/>
          <p:cNvGrpSpPr/>
          <p:nvPr/>
        </p:nvGrpSpPr>
        <p:grpSpPr>
          <a:xfrm>
            <a:off x="633743" y="3084554"/>
            <a:ext cx="986647" cy="247651"/>
            <a:chOff x="-1" y="0"/>
            <a:chExt cx="986646" cy="247650"/>
          </a:xfrm>
        </p:grpSpPr>
        <p:sp>
          <p:nvSpPr>
            <p:cNvPr id="2168" name="Google Shape;2168;p88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88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sp>
        <p:nvSpPr>
          <p:cNvPr id="2170" name="Google Shape;2170;p88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8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2176" name="Google Shape;2176;p89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77" name="Google Shape;217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143"/>
            <a:ext cx="12192000" cy="682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8856" y="3851919"/>
            <a:ext cx="4371975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89"/>
          <p:cNvSpPr/>
          <p:nvPr/>
        </p:nvSpPr>
        <p:spPr>
          <a:xfrm rot="10800000">
            <a:off x="4297756" y="4071965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0" name="Google Shape;2180;p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8856" y="5006031"/>
            <a:ext cx="22193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89"/>
          <p:cNvSpPr/>
          <p:nvPr/>
        </p:nvSpPr>
        <p:spPr>
          <a:xfrm>
            <a:off x="4952246" y="3851919"/>
            <a:ext cx="5421941" cy="20056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6" name="Google Shape;2186;p90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User_w_ys_mypage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마이페이지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187" name="Google Shape;2187;p90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88" name="Google Shape;2188;p90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89" name="Google Shape;2189;p9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해당 버튼 클릭시 페이지 이동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190" name="Google Shape;2190;p90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90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grpSp>
        <p:nvGrpSpPr>
          <p:cNvPr id="2192" name="Google Shape;2192;p90"/>
          <p:cNvGrpSpPr/>
          <p:nvPr/>
        </p:nvGrpSpPr>
        <p:grpSpPr>
          <a:xfrm>
            <a:off x="1394232" y="2218098"/>
            <a:ext cx="2824685" cy="1620572"/>
            <a:chOff x="-1" y="0"/>
            <a:chExt cx="2824683" cy="1620570"/>
          </a:xfrm>
        </p:grpSpPr>
        <p:sp>
          <p:nvSpPr>
            <p:cNvPr id="2193" name="Google Shape;2193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개인정보 수정</a:t>
              </a:r>
              <a:endParaRPr/>
            </a:p>
          </p:txBody>
        </p:sp>
      </p:grpSp>
      <p:sp>
        <p:nvSpPr>
          <p:cNvPr id="2195" name="Google Shape;2195;p90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90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 펀딩 프로젝트 확인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(내가 참여한 펀딩, 관심 펀딩)</a:t>
            </a:r>
            <a:endParaRPr/>
          </a:p>
        </p:txBody>
      </p:sp>
      <p:grpSp>
        <p:nvGrpSpPr>
          <p:cNvPr id="2197" name="Google Shape;2197;p90"/>
          <p:cNvGrpSpPr/>
          <p:nvPr/>
        </p:nvGrpSpPr>
        <p:grpSpPr>
          <a:xfrm>
            <a:off x="1394232" y="4052749"/>
            <a:ext cx="2824685" cy="1620572"/>
            <a:chOff x="-1" y="0"/>
            <a:chExt cx="2824683" cy="1620570"/>
          </a:xfrm>
        </p:grpSpPr>
        <p:sp>
          <p:nvSpPr>
            <p:cNvPr id="2198" name="Google Shape;2198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예치금 관리</a:t>
              </a:r>
              <a:endParaRPr/>
            </a:p>
          </p:txBody>
        </p:sp>
      </p:grpSp>
      <p:grpSp>
        <p:nvGrpSpPr>
          <p:cNvPr id="2200" name="Google Shape;2200;p90"/>
          <p:cNvGrpSpPr/>
          <p:nvPr/>
        </p:nvGrpSpPr>
        <p:grpSpPr>
          <a:xfrm>
            <a:off x="4564902" y="4052749"/>
            <a:ext cx="2824684" cy="1620572"/>
            <a:chOff x="-1" y="0"/>
            <a:chExt cx="2824683" cy="1620570"/>
          </a:xfrm>
        </p:grpSpPr>
        <p:sp>
          <p:nvSpPr>
            <p:cNvPr id="2201" name="Google Shape;2201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제작 프로젝트 관리</a:t>
              </a:r>
              <a:endParaRPr/>
            </a:p>
          </p:txBody>
        </p:sp>
      </p:grpSp>
      <p:grpSp>
        <p:nvGrpSpPr>
          <p:cNvPr id="2203" name="Google Shape;2203;p90"/>
          <p:cNvGrpSpPr/>
          <p:nvPr/>
        </p:nvGrpSpPr>
        <p:grpSpPr>
          <a:xfrm>
            <a:off x="1258432" y="2107685"/>
            <a:ext cx="271605" cy="370841"/>
            <a:chOff x="0" y="0"/>
            <a:chExt cx="271604" cy="370840"/>
          </a:xfrm>
        </p:grpSpPr>
        <p:sp>
          <p:nvSpPr>
            <p:cNvPr id="2204" name="Google Shape;2204;p90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90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0" name="Google Shape;2210;p91"/>
          <p:cNvGraphicFramePr/>
          <p:nvPr/>
        </p:nvGraphicFramePr>
        <p:xfrm>
          <a:off x="131601" y="115758"/>
          <a:ext cx="331375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User_w_ys_private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개인정보 수정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211" name="Google Shape;2211;p91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12" name="Google Shape;2212;p91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13" name="Google Shape;2213;p91"/>
          <p:cNvGraphicFramePr/>
          <p:nvPr/>
        </p:nvGraphicFramePr>
        <p:xfrm>
          <a:off x="8509686" y="1289960"/>
          <a:ext cx="3491800" cy="5407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회색으로 표시된 부분은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수정할 수 없는 내용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프로필 사진 등록시 동그란 모양으로 사진이 표시됨.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최초 서포트로 가입한 회원이 펀딩 진행을 희망할 시 버튼 클릭하여 추가정보 입력, 심사 후 메이커 회원으로 전환 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214" name="Google Shape;2214;p91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9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개인정보 수정</a:t>
            </a:r>
            <a:endParaRPr/>
          </a:p>
        </p:txBody>
      </p:sp>
      <p:sp>
        <p:nvSpPr>
          <p:cNvPr id="2216" name="Google Shape;2216;p9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91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사진 수정</a:t>
            </a:r>
            <a:endParaRPr/>
          </a:p>
        </p:txBody>
      </p:sp>
      <p:grpSp>
        <p:nvGrpSpPr>
          <p:cNvPr id="2218" name="Google Shape;2218;p91"/>
          <p:cNvGrpSpPr/>
          <p:nvPr/>
        </p:nvGrpSpPr>
        <p:grpSpPr>
          <a:xfrm>
            <a:off x="2631039" y="2157135"/>
            <a:ext cx="1394541" cy="247651"/>
            <a:chOff x="-1" y="0"/>
            <a:chExt cx="1394540" cy="247650"/>
          </a:xfrm>
        </p:grpSpPr>
        <p:sp>
          <p:nvSpPr>
            <p:cNvPr id="2219" name="Google Shape;2219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sp>
        <p:nvSpPr>
          <p:cNvPr id="2221" name="Google Shape;2221;p91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2" name="Google Shape;2222;p91"/>
          <p:cNvGrpSpPr/>
          <p:nvPr/>
        </p:nvGrpSpPr>
        <p:grpSpPr>
          <a:xfrm>
            <a:off x="2631039" y="2518336"/>
            <a:ext cx="1394541" cy="247651"/>
            <a:chOff x="-1" y="0"/>
            <a:chExt cx="1394540" cy="247650"/>
          </a:xfrm>
        </p:grpSpPr>
        <p:sp>
          <p:nvSpPr>
            <p:cNvPr id="2223" name="Google Shape;2223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2225" name="Google Shape;2225;p91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6" name="Google Shape;2226;p91"/>
          <p:cNvGrpSpPr/>
          <p:nvPr/>
        </p:nvGrpSpPr>
        <p:grpSpPr>
          <a:xfrm>
            <a:off x="6536601" y="2473467"/>
            <a:ext cx="1430450" cy="333381"/>
            <a:chOff x="0" y="0"/>
            <a:chExt cx="1430449" cy="333379"/>
          </a:xfrm>
        </p:grpSpPr>
        <p:sp>
          <p:nvSpPr>
            <p:cNvPr id="2227" name="Google Shape;2227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 변경</a:t>
              </a:r>
              <a:endParaRPr/>
            </a:p>
          </p:txBody>
        </p:sp>
      </p:grpSp>
      <p:grpSp>
        <p:nvGrpSpPr>
          <p:cNvPr id="2229" name="Google Shape;2229;p91"/>
          <p:cNvGrpSpPr/>
          <p:nvPr/>
        </p:nvGrpSpPr>
        <p:grpSpPr>
          <a:xfrm>
            <a:off x="2631039" y="2888583"/>
            <a:ext cx="1394541" cy="247651"/>
            <a:chOff x="-1" y="0"/>
            <a:chExt cx="1394540" cy="247650"/>
          </a:xfrm>
        </p:grpSpPr>
        <p:sp>
          <p:nvSpPr>
            <p:cNvPr id="2230" name="Google Shape;2230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sp>
        <p:nvSpPr>
          <p:cNvPr id="2232" name="Google Shape;2232;p91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3" name="Google Shape;2233;p91"/>
          <p:cNvGrpSpPr/>
          <p:nvPr/>
        </p:nvGrpSpPr>
        <p:grpSpPr>
          <a:xfrm>
            <a:off x="2631039" y="3250815"/>
            <a:ext cx="1394541" cy="247651"/>
            <a:chOff x="-1" y="0"/>
            <a:chExt cx="1394540" cy="247650"/>
          </a:xfrm>
        </p:grpSpPr>
        <p:sp>
          <p:nvSpPr>
            <p:cNvPr id="2234" name="Google Shape;2234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전화번호</a:t>
              </a:r>
              <a:endParaRPr/>
            </a:p>
          </p:txBody>
        </p:sp>
      </p:grpSp>
      <p:sp>
        <p:nvSpPr>
          <p:cNvPr id="2236" name="Google Shape;2236;p9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7" name="Google Shape;2237;p91"/>
          <p:cNvGrpSpPr/>
          <p:nvPr/>
        </p:nvGrpSpPr>
        <p:grpSpPr>
          <a:xfrm>
            <a:off x="2631039" y="3613048"/>
            <a:ext cx="1394541" cy="247651"/>
            <a:chOff x="-1" y="0"/>
            <a:chExt cx="1394540" cy="247650"/>
          </a:xfrm>
        </p:grpSpPr>
        <p:sp>
          <p:nvSpPr>
            <p:cNvPr id="2238" name="Google Shape;2238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/>
            </a:p>
          </p:txBody>
        </p:sp>
      </p:grpSp>
      <p:sp>
        <p:nvSpPr>
          <p:cNvPr id="2240" name="Google Shape;2240;p91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1" name="Google Shape;2241;p91"/>
          <p:cNvGrpSpPr/>
          <p:nvPr/>
        </p:nvGrpSpPr>
        <p:grpSpPr>
          <a:xfrm>
            <a:off x="6536601" y="3201423"/>
            <a:ext cx="1430450" cy="333381"/>
            <a:chOff x="0" y="0"/>
            <a:chExt cx="1430449" cy="333379"/>
          </a:xfrm>
        </p:grpSpPr>
        <p:sp>
          <p:nvSpPr>
            <p:cNvPr id="2242" name="Google Shape;2242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번호 변경하기</a:t>
              </a:r>
              <a:endParaRPr/>
            </a:p>
          </p:txBody>
        </p:sp>
      </p:grpSp>
      <p:grpSp>
        <p:nvGrpSpPr>
          <p:cNvPr id="2244" name="Google Shape;2244;p91"/>
          <p:cNvGrpSpPr/>
          <p:nvPr/>
        </p:nvGrpSpPr>
        <p:grpSpPr>
          <a:xfrm>
            <a:off x="6536601" y="3563655"/>
            <a:ext cx="1430450" cy="333381"/>
            <a:chOff x="0" y="0"/>
            <a:chExt cx="1430449" cy="333379"/>
          </a:xfrm>
        </p:grpSpPr>
        <p:sp>
          <p:nvSpPr>
            <p:cNvPr id="2245" name="Google Shape;2245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 변경하기</a:t>
              </a:r>
              <a:endParaRPr/>
            </a:p>
          </p:txBody>
        </p:sp>
      </p:grpSp>
      <p:sp>
        <p:nvSpPr>
          <p:cNvPr id="2247" name="Google Shape;2247;p91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메이커 회원 전환</a:t>
            </a:r>
            <a:endParaRPr/>
          </a:p>
        </p:txBody>
      </p:sp>
      <p:grpSp>
        <p:nvGrpSpPr>
          <p:cNvPr id="2248" name="Google Shape;2248;p91"/>
          <p:cNvGrpSpPr/>
          <p:nvPr/>
        </p:nvGrpSpPr>
        <p:grpSpPr>
          <a:xfrm>
            <a:off x="2631040" y="4718973"/>
            <a:ext cx="1394540" cy="252735"/>
            <a:chOff x="0" y="0"/>
            <a:chExt cx="1394539" cy="252733"/>
          </a:xfrm>
        </p:grpSpPr>
        <p:sp>
          <p:nvSpPr>
            <p:cNvPr id="2249" name="Google Shape;2249;p91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91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관심 카테고리</a:t>
              </a:r>
              <a:endParaRPr/>
            </a:p>
          </p:txBody>
        </p:sp>
      </p:grpSp>
      <p:grpSp>
        <p:nvGrpSpPr>
          <p:cNvPr id="2251" name="Google Shape;2251;p91"/>
          <p:cNvGrpSpPr/>
          <p:nvPr/>
        </p:nvGrpSpPr>
        <p:grpSpPr>
          <a:xfrm>
            <a:off x="4259814" y="4721514"/>
            <a:ext cx="873502" cy="247651"/>
            <a:chOff x="-1" y="0"/>
            <a:chExt cx="873501" cy="247650"/>
          </a:xfrm>
        </p:grpSpPr>
        <p:sp>
          <p:nvSpPr>
            <p:cNvPr id="2252" name="Google Shape;2252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/>
            </a:p>
          </p:txBody>
        </p:sp>
      </p:grpSp>
      <p:grpSp>
        <p:nvGrpSpPr>
          <p:cNvPr id="2254" name="Google Shape;2254;p91"/>
          <p:cNvGrpSpPr/>
          <p:nvPr/>
        </p:nvGrpSpPr>
        <p:grpSpPr>
          <a:xfrm>
            <a:off x="5311882" y="4721514"/>
            <a:ext cx="873502" cy="247651"/>
            <a:chOff x="-1" y="0"/>
            <a:chExt cx="873501" cy="247650"/>
          </a:xfrm>
        </p:grpSpPr>
        <p:sp>
          <p:nvSpPr>
            <p:cNvPr id="2255" name="Google Shape;2255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가전제품</a:t>
              </a:r>
              <a:endParaRPr/>
            </a:p>
          </p:txBody>
        </p:sp>
      </p:grpSp>
      <p:grpSp>
        <p:nvGrpSpPr>
          <p:cNvPr id="2257" name="Google Shape;2257;p91"/>
          <p:cNvGrpSpPr/>
          <p:nvPr/>
        </p:nvGrpSpPr>
        <p:grpSpPr>
          <a:xfrm>
            <a:off x="6363950" y="4721514"/>
            <a:ext cx="873502" cy="247651"/>
            <a:chOff x="-1" y="0"/>
            <a:chExt cx="873501" cy="247650"/>
          </a:xfrm>
        </p:grpSpPr>
        <p:sp>
          <p:nvSpPr>
            <p:cNvPr id="2258" name="Google Shape;2258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환경</a:t>
              </a:r>
              <a:endParaRPr/>
            </a:p>
          </p:txBody>
        </p:sp>
      </p:grpSp>
      <p:grpSp>
        <p:nvGrpSpPr>
          <p:cNvPr id="2260" name="Google Shape;2260;p91"/>
          <p:cNvGrpSpPr/>
          <p:nvPr/>
        </p:nvGrpSpPr>
        <p:grpSpPr>
          <a:xfrm>
            <a:off x="2631039" y="3975279"/>
            <a:ext cx="1394541" cy="247651"/>
            <a:chOff x="-1" y="0"/>
            <a:chExt cx="1394540" cy="247650"/>
          </a:xfrm>
        </p:grpSpPr>
        <p:sp>
          <p:nvSpPr>
            <p:cNvPr id="2261" name="Google Shape;2261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이메일</a:t>
              </a:r>
              <a:endParaRPr/>
            </a:p>
          </p:txBody>
        </p:sp>
      </p:grpSp>
      <p:sp>
        <p:nvSpPr>
          <p:cNvPr id="2263" name="Google Shape;2263;p91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4" name="Google Shape;2264;p91"/>
          <p:cNvGrpSpPr/>
          <p:nvPr/>
        </p:nvGrpSpPr>
        <p:grpSpPr>
          <a:xfrm>
            <a:off x="6536601" y="3925887"/>
            <a:ext cx="1430450" cy="333381"/>
            <a:chOff x="0" y="0"/>
            <a:chExt cx="1430449" cy="333379"/>
          </a:xfrm>
        </p:grpSpPr>
        <p:sp>
          <p:nvSpPr>
            <p:cNvPr id="2265" name="Google Shape;2265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메일 변경하기</a:t>
              </a:r>
              <a:endParaRPr/>
            </a:p>
          </p:txBody>
        </p:sp>
      </p:grpSp>
      <p:grpSp>
        <p:nvGrpSpPr>
          <p:cNvPr id="2267" name="Google Shape;2267;p91"/>
          <p:cNvGrpSpPr/>
          <p:nvPr/>
        </p:nvGrpSpPr>
        <p:grpSpPr>
          <a:xfrm>
            <a:off x="2631039" y="4329495"/>
            <a:ext cx="1394541" cy="247651"/>
            <a:chOff x="-1" y="0"/>
            <a:chExt cx="1394540" cy="247650"/>
          </a:xfrm>
        </p:grpSpPr>
        <p:sp>
          <p:nvSpPr>
            <p:cNvPr id="2268" name="Google Shape;2268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</a:t>
              </a:r>
              <a:endParaRPr/>
            </a:p>
          </p:txBody>
        </p:sp>
      </p:grpSp>
      <p:sp>
        <p:nvSpPr>
          <p:cNvPr id="2270" name="Google Shape;2270;p91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1" name="Google Shape;2271;p91"/>
          <p:cNvGrpSpPr/>
          <p:nvPr/>
        </p:nvGrpSpPr>
        <p:grpSpPr>
          <a:xfrm>
            <a:off x="6536601" y="4280103"/>
            <a:ext cx="1430450" cy="333381"/>
            <a:chOff x="0" y="0"/>
            <a:chExt cx="1430449" cy="333379"/>
          </a:xfrm>
        </p:grpSpPr>
        <p:sp>
          <p:nvSpPr>
            <p:cNvPr id="2272" name="Google Shape;2272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 변경하기</a:t>
              </a:r>
              <a:endParaRPr/>
            </a:p>
          </p:txBody>
        </p:sp>
      </p:grpSp>
      <p:grpSp>
        <p:nvGrpSpPr>
          <p:cNvPr id="2274" name="Google Shape;2274;p91"/>
          <p:cNvGrpSpPr/>
          <p:nvPr/>
        </p:nvGrpSpPr>
        <p:grpSpPr>
          <a:xfrm>
            <a:off x="3572447" y="5500286"/>
            <a:ext cx="1394542" cy="482791"/>
            <a:chOff x="-1" y="-1"/>
            <a:chExt cx="1394540" cy="482790"/>
          </a:xfrm>
        </p:grpSpPr>
        <p:sp>
          <p:nvSpPr>
            <p:cNvPr id="2275" name="Google Shape;2275;p91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91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회원정보 수정 완료</a:t>
              </a:r>
              <a:endParaRPr/>
            </a:p>
          </p:txBody>
        </p:sp>
      </p:grpSp>
      <p:grpSp>
        <p:nvGrpSpPr>
          <p:cNvPr id="2277" name="Google Shape;2277;p91"/>
          <p:cNvGrpSpPr/>
          <p:nvPr/>
        </p:nvGrpSpPr>
        <p:grpSpPr>
          <a:xfrm>
            <a:off x="6363951" y="1860626"/>
            <a:ext cx="271606" cy="370841"/>
            <a:chOff x="0" y="0"/>
            <a:chExt cx="271604" cy="370840"/>
          </a:xfrm>
        </p:grpSpPr>
        <p:sp>
          <p:nvSpPr>
            <p:cNvPr id="2278" name="Google Shape;2278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280" name="Google Shape;2280;p91"/>
          <p:cNvGrpSpPr/>
          <p:nvPr/>
        </p:nvGrpSpPr>
        <p:grpSpPr>
          <a:xfrm>
            <a:off x="1797515" y="2056925"/>
            <a:ext cx="271606" cy="370841"/>
            <a:chOff x="0" y="0"/>
            <a:chExt cx="271604" cy="370840"/>
          </a:xfrm>
        </p:grpSpPr>
        <p:sp>
          <p:nvSpPr>
            <p:cNvPr id="2281" name="Google Shape;2281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283" name="Google Shape;2283;p91"/>
          <p:cNvGrpSpPr/>
          <p:nvPr/>
        </p:nvGrpSpPr>
        <p:grpSpPr>
          <a:xfrm>
            <a:off x="2013448" y="4139551"/>
            <a:ext cx="271606" cy="370841"/>
            <a:chOff x="0" y="0"/>
            <a:chExt cx="271604" cy="370840"/>
          </a:xfrm>
        </p:grpSpPr>
        <p:sp>
          <p:nvSpPr>
            <p:cNvPr id="2284" name="Google Shape;2284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0" name="Google Shape;2290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5056" y="0"/>
            <a:ext cx="848130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341" y="696503"/>
            <a:ext cx="51530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92"/>
          <p:cNvSpPr/>
          <p:nvPr/>
        </p:nvSpPr>
        <p:spPr>
          <a:xfrm>
            <a:off x="6696171" y="541391"/>
            <a:ext cx="5421941" cy="145942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92"/>
          <p:cNvSpPr/>
          <p:nvPr/>
        </p:nvSpPr>
        <p:spPr>
          <a:xfrm rot="10800000">
            <a:off x="6103474" y="912304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4" name="Google Shape;2294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4852" y="2155928"/>
            <a:ext cx="5435151" cy="36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8062" y="2622652"/>
            <a:ext cx="5413898" cy="357377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92"/>
          <p:cNvSpPr/>
          <p:nvPr/>
        </p:nvSpPr>
        <p:spPr>
          <a:xfrm>
            <a:off x="6692560" y="2071628"/>
            <a:ext cx="5421941" cy="100408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1" name="Google Shape;2301;p93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User_a_ys_mypage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마이페이지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02" name="Google Shape;2302;p93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03" name="Google Shape;2303;p93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04" name="Google Shape;2304;p93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해당 메뉴 클릭 시 하단의 출력화면에    웹페이지와 동일한 내용의 모바일 화면이 출력됨.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305" name="Google Shape;2305;p93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93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93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graphicFrame>
        <p:nvGraphicFramePr>
          <p:cNvPr id="2308" name="Google Shape;2308;p93"/>
          <p:cNvGraphicFramePr/>
          <p:nvPr/>
        </p:nvGraphicFramePr>
        <p:xfrm>
          <a:off x="2777656" y="2159247"/>
          <a:ext cx="2828200" cy="4661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707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7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7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70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개인정보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수정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예치금관리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펀딩 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프로젝트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확인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제작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프로젝트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관리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309" name="Google Shape;2309;p93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출력화면</a:t>
            </a:r>
            <a:endParaRPr/>
          </a:p>
        </p:txBody>
      </p:sp>
      <p:grpSp>
        <p:nvGrpSpPr>
          <p:cNvPr id="2310" name="Google Shape;2310;p93"/>
          <p:cNvGrpSpPr/>
          <p:nvPr/>
        </p:nvGrpSpPr>
        <p:grpSpPr>
          <a:xfrm>
            <a:off x="2628757" y="1894323"/>
            <a:ext cx="271606" cy="370841"/>
            <a:chOff x="0" y="0"/>
            <a:chExt cx="271604" cy="370840"/>
          </a:xfrm>
        </p:grpSpPr>
        <p:sp>
          <p:nvSpPr>
            <p:cNvPr id="2311" name="Google Shape;2311;p93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9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954" y="0"/>
            <a:ext cx="340409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095" y="243877"/>
            <a:ext cx="30670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9" name="Google Shape;2319;p94"/>
          <p:cNvSpPr/>
          <p:nvPr/>
        </p:nvSpPr>
        <p:spPr>
          <a:xfrm>
            <a:off x="3648544" y="193754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0" name="Google Shape;2320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095" y="3928396"/>
            <a:ext cx="25622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94"/>
          <p:cNvSpPr/>
          <p:nvPr/>
        </p:nvSpPr>
        <p:spPr>
          <a:xfrm rot="-2882767">
            <a:off x="2615063" y="3010773"/>
            <a:ext cx="2187637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2" name="Google Shape;2322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90855" y="1348635"/>
            <a:ext cx="322897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94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94"/>
          <p:cNvSpPr txBox="1"/>
          <p:nvPr/>
        </p:nvSpPr>
        <p:spPr>
          <a:xfrm>
            <a:off x="434095" y="3394698"/>
            <a:ext cx="2384508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Drawable 파일 연결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9" name="Google Shape;2329;p95"/>
          <p:cNvGraphicFramePr/>
          <p:nvPr/>
        </p:nvGraphicFramePr>
        <p:xfrm>
          <a:off x="131601" y="115758"/>
          <a:ext cx="3313750" cy="117351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User_w_ys_projectlist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제작 프로젝트 관리</a:t>
                      </a:r>
                      <a:b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</a:b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(리스트)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30" name="Google Shape;2330;p95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31" name="Google Shape;2331;p95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32" name="Google Shape;2332;p95"/>
          <p:cNvGraphicFramePr/>
          <p:nvPr/>
        </p:nvGraphicFramePr>
        <p:xfrm>
          <a:off x="8509686" y="1289960"/>
          <a:ext cx="3491800" cy="5407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내가 제작등록한 펀딩프로젝트 목록을 확인할 수 있으며 제목 클릭시 메이커회원 전용 상세페이지로 이동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333" name="Google Shape;2333;p95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95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제작 프로젝트 관리</a:t>
            </a:r>
            <a:endParaRPr/>
          </a:p>
        </p:txBody>
      </p:sp>
      <p:graphicFrame>
        <p:nvGraphicFramePr>
          <p:cNvPr id="2335" name="Google Shape;2335;p95"/>
          <p:cNvGraphicFramePr/>
          <p:nvPr/>
        </p:nvGraphicFramePr>
        <p:xfrm>
          <a:off x="592025" y="2207045"/>
          <a:ext cx="7438300" cy="508983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375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5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773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63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형태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펀딩금액(%)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펀딩마감일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투자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[Fun딩 단독] 앰플, 중요한 유해환경 차단제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3,589,500(89%)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2020-03-25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리워드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ANKER의 프리미엄 사운드 바. 돌비 애트모스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1025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11,569,000(105%)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2020-02-15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2336" name="Google Shape;2336;p95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95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95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95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95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95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95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95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95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95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95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7" name="Google Shape;2347;p95"/>
          <p:cNvGrpSpPr/>
          <p:nvPr/>
        </p:nvGrpSpPr>
        <p:grpSpPr>
          <a:xfrm>
            <a:off x="1067851" y="1902089"/>
            <a:ext cx="271606" cy="370841"/>
            <a:chOff x="0" y="0"/>
            <a:chExt cx="271604" cy="370840"/>
          </a:xfrm>
        </p:grpSpPr>
        <p:sp>
          <p:nvSpPr>
            <p:cNvPr id="2348" name="Google Shape;2348;p95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95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4" name="Google Shape;2354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5513"/>
            <a:ext cx="12192000" cy="511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9" name="Google Shape;235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48" y="0"/>
            <a:ext cx="12192000" cy="422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48" y="126748"/>
            <a:ext cx="4129392" cy="6275646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97"/>
          <p:cNvSpPr/>
          <p:nvPr/>
        </p:nvSpPr>
        <p:spPr>
          <a:xfrm rot="-5400000">
            <a:off x="8793932" y="3056510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2" name="Google Shape;2362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4762" y="3664611"/>
            <a:ext cx="32385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7" name="Google Shape;2367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3909"/>
            <a:ext cx="12192000" cy="42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98"/>
          <p:cNvSpPr/>
          <p:nvPr/>
        </p:nvSpPr>
        <p:spPr>
          <a:xfrm>
            <a:off x="4662536" y="4479649"/>
            <a:ext cx="6377411" cy="1776296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98"/>
          <p:cNvSpPr/>
          <p:nvPr/>
        </p:nvSpPr>
        <p:spPr>
          <a:xfrm rot="-8100000">
            <a:off x="7440438" y="375158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0" name="Google Shape;2370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2753" y="4578554"/>
            <a:ext cx="62769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9441" y="5412171"/>
            <a:ext cx="59436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6" name="Google Shape;2376;p99"/>
          <p:cNvGraphicFramePr/>
          <p:nvPr/>
        </p:nvGraphicFramePr>
        <p:xfrm>
          <a:off x="131601" y="115758"/>
          <a:ext cx="3313750" cy="9296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User_w_ys_myfunding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나의 펀딩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77" name="Google Shape;2377;p99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78" name="Google Shape;2378;p99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79" name="Google Shape;2379;p9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삭제 버튼 클릭시 해당 펀딩상품이 리스트에서 사라짐.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380" name="Google Shape;2380;p9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99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참여한 펀딩</a:t>
            </a:r>
            <a:endParaRPr/>
          </a:p>
        </p:txBody>
      </p:sp>
      <p:graphicFrame>
        <p:nvGraphicFramePr>
          <p:cNvPr id="2382" name="Google Shape;2382;p99"/>
          <p:cNvGraphicFramePr/>
          <p:nvPr/>
        </p:nvGraphicFramePr>
        <p:xfrm>
          <a:off x="546759" y="1751720"/>
          <a:ext cx="7411475" cy="2285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7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3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38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45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8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펀딩금액(%)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뷰티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[Fun딩 단독] 앰플, 중요한 유해환경 차단제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3,589,500(89%)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IT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ANKER의 프리미엄 사운드 바. 돌비 애트모스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11,569,000(105%)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383" name="Google Shape;2383;p99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99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99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99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99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관심있는 펀딩</a:t>
            </a:r>
            <a:endParaRPr/>
          </a:p>
        </p:txBody>
      </p:sp>
      <p:graphicFrame>
        <p:nvGraphicFramePr>
          <p:cNvPr id="2388" name="Google Shape;2388;p99"/>
          <p:cNvGraphicFramePr/>
          <p:nvPr/>
        </p:nvGraphicFramePr>
        <p:xfrm>
          <a:off x="546759" y="4364151"/>
          <a:ext cx="7411475" cy="2285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7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36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38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45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8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삭제하기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펀딩금액(%)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패션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안경/선글라스 흘러내림 방지 패드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359,600(13%)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389" name="Google Shape;2389;p99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99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99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99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3" name="Google Shape;2393;p99"/>
          <p:cNvGrpSpPr/>
          <p:nvPr/>
        </p:nvGrpSpPr>
        <p:grpSpPr>
          <a:xfrm>
            <a:off x="5640308" y="4781697"/>
            <a:ext cx="642798" cy="281941"/>
            <a:chOff x="0" y="0"/>
            <a:chExt cx="642796" cy="281940"/>
          </a:xfrm>
        </p:grpSpPr>
        <p:sp>
          <p:nvSpPr>
            <p:cNvPr id="2394" name="Google Shape;2394;p99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99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</a:t>
              </a:r>
              <a:endParaRPr/>
            </a:p>
          </p:txBody>
        </p:sp>
      </p:grpSp>
      <p:grpSp>
        <p:nvGrpSpPr>
          <p:cNvPr id="2396" name="Google Shape;2396;p99"/>
          <p:cNvGrpSpPr/>
          <p:nvPr/>
        </p:nvGrpSpPr>
        <p:grpSpPr>
          <a:xfrm>
            <a:off x="6250037" y="4583339"/>
            <a:ext cx="271606" cy="370841"/>
            <a:chOff x="0" y="0"/>
            <a:chExt cx="271604" cy="370840"/>
          </a:xfrm>
        </p:grpSpPr>
        <p:sp>
          <p:nvSpPr>
            <p:cNvPr id="2397" name="Google Shape;2397;p99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99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Google Shape;2403;p100"/>
          <p:cNvPicPr preferRelativeResize="0"/>
          <p:nvPr/>
        </p:nvPicPr>
        <p:blipFill rotWithShape="1">
          <a:blip r:embed="rId3">
            <a:alphaModFix/>
          </a:blip>
          <a:srcRect l="23813" t="10557" r="24405" b="44371"/>
          <a:stretch/>
        </p:blipFill>
        <p:spPr>
          <a:xfrm>
            <a:off x="307818" y="99588"/>
            <a:ext cx="6319319" cy="301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Google Shape;2404;p100"/>
          <p:cNvPicPr preferRelativeResize="0"/>
          <p:nvPr/>
        </p:nvPicPr>
        <p:blipFill rotWithShape="1">
          <a:blip r:embed="rId4">
            <a:alphaModFix/>
          </a:blip>
          <a:srcRect l="22797" t="10627" r="23441" b="48237"/>
          <a:stretch/>
        </p:blipFill>
        <p:spPr>
          <a:xfrm>
            <a:off x="72428" y="3585171"/>
            <a:ext cx="6554709" cy="2797521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00"/>
          <p:cNvSpPr/>
          <p:nvPr/>
        </p:nvSpPr>
        <p:spPr>
          <a:xfrm>
            <a:off x="4807391" y="1960026"/>
            <a:ext cx="6377411" cy="1776296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100"/>
          <p:cNvSpPr/>
          <p:nvPr/>
        </p:nvSpPr>
        <p:spPr>
          <a:xfrm rot="-8100000">
            <a:off x="6426450" y="122507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7" name="Google Shape;2407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608" y="2058931"/>
            <a:ext cx="62769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1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24296" y="2892548"/>
            <a:ext cx="59436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3" name="Google Shape;2413;p101"/>
          <p:cNvGraphicFramePr/>
          <p:nvPr/>
        </p:nvGraphicFramePr>
        <p:xfrm>
          <a:off x="131601" y="115758"/>
          <a:ext cx="3313750" cy="9296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User_w_ys_adminmoney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예치금 관리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414" name="Google Shape;2414;p101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15" name="Google Shape;2415;p101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16" name="Google Shape;2416;p101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예치금 충전 화면으로 전환</a:t>
                      </a: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417" name="Google Shape;2417;p101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101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관리</a:t>
            </a:r>
            <a:endParaRPr/>
          </a:p>
        </p:txBody>
      </p:sp>
      <p:sp>
        <p:nvSpPr>
          <p:cNvPr id="2419" name="Google Shape;2419;p101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계좌정보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101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2019-06-12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101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출금내역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101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잔액</a:t>
            </a:r>
            <a:endParaRPr/>
          </a:p>
        </p:txBody>
      </p:sp>
      <p:sp>
        <p:nvSpPr>
          <p:cNvPr id="2423" name="Google Shape;2423;p101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101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800,000원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101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투자액</a:t>
            </a:r>
            <a:endParaRPr/>
          </a:p>
        </p:txBody>
      </p:sp>
      <p:sp>
        <p:nvSpPr>
          <p:cNvPr id="2426" name="Google Shape;2426;p101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3,596,500원</a:t>
            </a:r>
            <a:endParaRPr/>
          </a:p>
        </p:txBody>
      </p:sp>
      <p:sp>
        <p:nvSpPr>
          <p:cNvPr id="2427" name="Google Shape;2427;p101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투자내역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101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10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110-334-15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101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신한은행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1" name="Google Shape;2431;p101"/>
          <p:cNvGrpSpPr/>
          <p:nvPr/>
        </p:nvGrpSpPr>
        <p:grpSpPr>
          <a:xfrm>
            <a:off x="5178585" y="2491472"/>
            <a:ext cx="271606" cy="370841"/>
            <a:chOff x="0" y="0"/>
            <a:chExt cx="271604" cy="370840"/>
          </a:xfrm>
        </p:grpSpPr>
        <p:sp>
          <p:nvSpPr>
            <p:cNvPr id="2432" name="Google Shape;2432;p10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0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4472</Words>
  <Application>Microsoft Office PowerPoint</Application>
  <PresentationFormat>와이드스크린</PresentationFormat>
  <Paragraphs>1957</Paragraphs>
  <Slides>130</Slides>
  <Notes>130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130</vt:i4>
      </vt:variant>
    </vt:vector>
  </HeadingPairs>
  <TitlesOfParts>
    <vt:vector size="134" baseType="lpstr">
      <vt:lpstr>Malgun Gothic</vt:lpstr>
      <vt:lpstr>Arial</vt:lpstr>
      <vt:lpstr>Office Theme</vt:lpstr>
      <vt:lpstr>Office Theme</vt:lpstr>
      <vt:lpstr>CROWD FUNDING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피드백, 개선사항 및 다음 발표 목표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FUNDING</dc:title>
  <dc:creator>현태찌잉</dc:creator>
  <cp:lastModifiedBy>508-10</cp:lastModifiedBy>
  <cp:revision>2</cp:revision>
  <dcterms:created xsi:type="dcterms:W3CDTF">2020-02-04T14:16:01Z</dcterms:created>
  <dcterms:modified xsi:type="dcterms:W3CDTF">2020-02-28T00:16:07Z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